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69" r:id="rId4"/>
    <p:sldId id="279" r:id="rId5"/>
    <p:sldId id="300" r:id="rId6"/>
    <p:sldId id="271" r:id="rId7"/>
    <p:sldId id="301" r:id="rId8"/>
    <p:sldId id="302" r:id="rId9"/>
    <p:sldId id="275" r:id="rId10"/>
    <p:sldId id="273" r:id="rId11"/>
    <p:sldId id="276" r:id="rId12"/>
    <p:sldId id="259" r:id="rId13"/>
    <p:sldId id="277" r:id="rId14"/>
    <p:sldId id="278" r:id="rId15"/>
    <p:sldId id="280" r:id="rId16"/>
    <p:sldId id="281" r:id="rId17"/>
    <p:sldId id="283" r:id="rId18"/>
    <p:sldId id="284" r:id="rId19"/>
    <p:sldId id="285" r:id="rId20"/>
    <p:sldId id="287" r:id="rId21"/>
    <p:sldId id="286" r:id="rId22"/>
    <p:sldId id="288" r:id="rId23"/>
    <p:sldId id="289" r:id="rId24"/>
    <p:sldId id="291" r:id="rId25"/>
    <p:sldId id="304" r:id="rId26"/>
    <p:sldId id="290" r:id="rId27"/>
    <p:sldId id="292" r:id="rId28"/>
    <p:sldId id="295" r:id="rId29"/>
    <p:sldId id="294" r:id="rId30"/>
    <p:sldId id="293" r:id="rId31"/>
    <p:sldId id="297" r:id="rId32"/>
    <p:sldId id="296" r:id="rId33"/>
    <p:sldId id="270" r:id="rId34"/>
    <p:sldId id="298" r:id="rId35"/>
    <p:sldId id="299" r:id="rId36"/>
  </p:sldIdLst>
  <p:sldSz cx="12192000" cy="6858000"/>
  <p:notesSz cx="6858000" cy="9144000"/>
  <p:embeddedFontLst>
    <p:embeddedFont>
      <p:font typeface="리디바탕" panose="020B0600000101010101" pitchFamily="34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바른공군체 Medium" panose="020B0600000101010101" pitchFamily="34" charset="-127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11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2E87"/>
    <a:srgbClr val="ECECEC"/>
    <a:srgbClr val="5E89F4"/>
    <a:srgbClr val="38A4FF"/>
    <a:srgbClr val="4472C4"/>
    <a:srgbClr val="012883"/>
    <a:srgbClr val="0C2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4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126" y="402"/>
      </p:cViewPr>
      <p:guideLst>
        <p:guide orient="horz" pos="346"/>
        <p:guide pos="11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7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 신문사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E9-43AE-A824-0237EF379B52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E9-43AE-A824-0237EF379B52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FE9-43AE-A824-0237EF379B52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E9-43AE-A824-0237EF379B52}"/>
              </c:ext>
            </c:extLst>
          </c:dPt>
          <c:cat>
            <c:strRef>
              <c:f>Sheet1!$A$2:$A$5</c:f>
              <c:strCache>
                <c:ptCount val="2"/>
                <c:pt idx="0">
                  <c:v>카피</c:v>
                </c:pt>
                <c:pt idx="1">
                  <c:v>취재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1F-44C7-B00E-0143E6F31D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7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defRPr>
            </a:pPr>
            <a:r>
              <a:rPr lang="en-US" altLang="ko-KR" dirty="0"/>
              <a:t>B </a:t>
            </a:r>
            <a:r>
              <a:rPr lang="ko-KR" altLang="en-US" dirty="0"/>
              <a:t>신문사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7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 신문사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14-4946-8240-78823DBECBF0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14-4946-8240-78823DBECBF0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14-4946-8240-78823DBECBF0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14-4946-8240-78823DBECBF0}"/>
              </c:ext>
            </c:extLst>
          </c:dPt>
          <c:cat>
            <c:strRef>
              <c:f>Sheet1!$A$2:$A$5</c:f>
              <c:strCache>
                <c:ptCount val="2"/>
                <c:pt idx="0">
                  <c:v>카피</c:v>
                </c:pt>
                <c:pt idx="1">
                  <c:v>취재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B14-4946-8240-78823DBECB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7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defRPr>
            </a:pPr>
            <a:r>
              <a:rPr lang="en-US" altLang="ko-KR" dirty="0"/>
              <a:t>C </a:t>
            </a:r>
            <a:r>
              <a:rPr lang="ko-KR" altLang="en-US" dirty="0"/>
              <a:t>신문사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7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 신문사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213-46EB-B006-EF9D30D65E77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213-46EB-B006-EF9D30D65E77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213-46EB-B006-EF9D30D65E77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213-46EB-B006-EF9D30D65E77}"/>
              </c:ext>
            </c:extLst>
          </c:dPt>
          <c:cat>
            <c:strRef>
              <c:f>Sheet1!$A$2:$A$5</c:f>
              <c:strCache>
                <c:ptCount val="2"/>
                <c:pt idx="0">
                  <c:v>카피</c:v>
                </c:pt>
                <c:pt idx="1">
                  <c:v>취재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213-46EB-B006-EF9D30D65E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09800-EC5E-4066-CF25-E2A9F00BF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482292-FCF4-152C-A95C-18704A77A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12C5EF-72B3-7B71-D3D0-35BFF0E8D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8890C-763D-48AE-BC66-D604EE582003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1DB4F-71FE-020B-325B-66E1C2E48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C47F0B-0BC5-70F8-536A-A36BD21E7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E1F8-4183-461A-8D84-6A8B3A0D3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397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10542-E1AF-D63E-6950-ED665D391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0DF222-E2C8-43A1-0AEC-64B90F75B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550021-E417-65BC-8BD6-88C6F4963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8890C-763D-48AE-BC66-D604EE582003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36F34-C3B9-3439-715E-AC766BB7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246BEF-B840-F8D9-9AB3-0E2895BF1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E1F8-4183-461A-8D84-6A8B3A0D3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71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481156-687F-4145-C0C2-59B7738B0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2994B2-3D18-997D-B9FD-F83C1C1E8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A50AB3-8DA1-0670-EE06-FC67F9BDB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8890C-763D-48AE-BC66-D604EE582003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3C2D39-7F01-047A-5A3E-979B239E9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208B0D-6F24-C5A3-D7EB-85F1C1DCA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E1F8-4183-461A-8D84-6A8B3A0D3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37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E6731-DE48-4201-F5D6-EEE84E69B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F3FDB4-2E88-9954-01A1-62D754114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597ACB-DD3E-3410-FC7A-3FB837880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8890C-763D-48AE-BC66-D604EE582003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77E842-6225-4487-DE7C-B420A4A0D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B35EC5-2B65-E99D-33B0-736E16A2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E1F8-4183-461A-8D84-6A8B3A0D3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92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950C8-ECD8-19EC-2AE2-FD4DB8030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C505E6-A0EA-3123-4E6B-B7A89B823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969305-513F-88EA-0A1B-380F83FB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8890C-763D-48AE-BC66-D604EE582003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F0B201-0744-2674-64ED-964FC43ED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A38A62-C6EF-7E66-D913-A8E44DA8D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E1F8-4183-461A-8D84-6A8B3A0D3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90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14DE0-29D3-9435-4F79-1644BDE32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12CCD7-9908-E213-F12B-12BB1DCE2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0470AA-2A1C-2798-F67F-7A8EBBD6D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89BA2D-8A60-CC29-DFA2-C3750EBE6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8890C-763D-48AE-BC66-D604EE582003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ACDECC-6F18-8799-C4E5-C1E0F84FD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56BA2E-52A5-FA7E-6172-AAED26DC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E1F8-4183-461A-8D84-6A8B3A0D3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067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539E1-30DC-1179-DEBE-A7D945F63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896524-F6E0-904D-35B9-511460BE2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18DC61-4AA5-26F1-DBD8-8620E3A33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94ECE1-B24A-708E-C900-A13F4A0C76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1EEFCC-E52D-2FED-426A-696BE51CF2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48AAD6-C665-EB32-DF71-0471EAC3A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8890C-763D-48AE-BC66-D604EE582003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5603A7-A46F-B1B0-0A44-C657E8781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4B45B4-CDF1-969C-3381-5D3B99ACC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E1F8-4183-461A-8D84-6A8B3A0D3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52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23C44-E912-7A18-6A64-C83F8378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B020A7-B837-A67D-1FD9-27C16AFCF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8890C-763D-48AE-BC66-D604EE582003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D4B5B7-5A84-8F56-8D1A-E39658016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42892F-A7EE-AD6E-4486-EE51E154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E1F8-4183-461A-8D84-6A8B3A0D3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215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159F75-87FC-BA9B-74B2-087BC99D5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8890C-763D-48AE-BC66-D604EE582003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1E0536-B349-5E68-C636-7792F53C5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B7E62A-6DC1-265D-E9A7-72E60DFFD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E1F8-4183-461A-8D84-6A8B3A0D3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73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A20DE-4667-BA5D-EB76-FC79BD6D2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A6928-BDB3-D9FB-D4C7-CBECF405F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6EDE82-59A1-155A-D494-A43EFE584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434386-96A5-CE9B-8819-B37536B4A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8890C-763D-48AE-BC66-D604EE582003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5FCEF9-8460-D533-5945-15DA5DB7E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20FAE7-879C-7F11-8C38-DA70802DA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E1F8-4183-461A-8D84-6A8B3A0D3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14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7B0E3-2144-5BEF-CB00-ED3608AEF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1CF6F2-3650-0BF7-E9EB-7DAD25834D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48C569-CBFF-A6C0-8839-2E3253876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A48263-4BDB-CABB-5AFA-69083AD70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8890C-763D-48AE-BC66-D604EE582003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EDA25B-95B4-0656-51DF-BCE3DD8D1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E1FFBF-B3AF-7FDF-4A43-71831CE25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1E1F8-4183-461A-8D84-6A8B3A0D3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269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403D46-7480-D857-DBDB-754A609C8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0F1F4-0ED3-4975-CF28-18777A443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92D5A2-A465-9C8E-1046-836A2A0C21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8890C-763D-48AE-BC66-D604EE582003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2D93CA-8AEC-949B-678B-1036674DF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CB42B0-F7CF-B1DA-6C32-2BC7D61EE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1E1F8-4183-461A-8D84-6A8B3A0D3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06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ratsgo.github.io/nlpbook/docs/language_model/bert_gpt/" TargetMode="External"/><Relationship Id="rId13" Type="http://schemas.openxmlformats.org/officeDocument/2006/relationships/hyperlink" Target="https://www.donga.com/news/Society/article/all/20230409/118747206/1" TargetMode="External"/><Relationship Id="rId3" Type="http://schemas.openxmlformats.org/officeDocument/2006/relationships/hyperlink" Target="https://wikidocs.net/155356" TargetMode="External"/><Relationship Id="rId7" Type="http://schemas.openxmlformats.org/officeDocument/2006/relationships/hyperlink" Target="https://lab.bigkinds.or.kr/kpfBertIntro.do" TargetMode="External"/><Relationship Id="rId12" Type="http://schemas.openxmlformats.org/officeDocument/2006/relationships/hyperlink" Target="https://www.korea.kr/news/policyNewsView.do?newsId=148915171" TargetMode="External"/><Relationship Id="rId2" Type="http://schemas.openxmlformats.org/officeDocument/2006/relationships/hyperlink" Target="https://github.com/lovit/joint_visualization_of_words_and_docs/" TargetMode="External"/><Relationship Id="rId16" Type="http://schemas.openxmlformats.org/officeDocument/2006/relationships/hyperlink" Target="https://www.suwon.ac.kr/index.html?menuno=675&amp;bbsno=406&amp;act=v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PFBERT" TargetMode="External"/><Relationship Id="rId11" Type="http://schemas.openxmlformats.org/officeDocument/2006/relationships/hyperlink" Target="http://www.womennews.co.kr/news/articleView.html?idxno=236308" TargetMode="External"/><Relationship Id="rId5" Type="http://schemas.openxmlformats.org/officeDocument/2006/relationships/hyperlink" Target="https://aida.kisti.re.kr/data/b08af26b-7294-4358-bfd0-f86d0f2e1f1b" TargetMode="External"/><Relationship Id="rId15" Type="http://schemas.openxmlformats.org/officeDocument/2006/relationships/hyperlink" Target="https://tutorials.pytorch.kr/intermediate/dynamic_quantization_bert_tutorial.html" TargetMode="External"/><Relationship Id="rId10" Type="http://schemas.openxmlformats.org/officeDocument/2006/relationships/hyperlink" Target="https://www.mohw.go.kr/react/al/sal0301vw.jsp?PAR_MENU_ID=04&amp;MENU_ID=0403&amp;page=1&amp;CONT_SEQ=376294&amp;SEARCHKEY=TITLE&amp;SEARCHVALUE=%EA%B0%84%ED%98%B8%EB%B2%95%EC%95%88" TargetMode="External"/><Relationship Id="rId4" Type="http://schemas.openxmlformats.org/officeDocument/2006/relationships/hyperlink" Target="https://wikidocs.net/30682" TargetMode="External"/><Relationship Id="rId9" Type="http://schemas.openxmlformats.org/officeDocument/2006/relationships/hyperlink" Target="http://www.banronbodo.com/news/articleView.html?idxno=21182" TargetMode="External"/><Relationship Id="rId14" Type="http://schemas.openxmlformats.org/officeDocument/2006/relationships/hyperlink" Target="https://velog.io/@naem1023/GPT-%EC%96%B8%EC%96%B4-%EB%AA%A8%EB%8D%B8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C303C05-826F-2508-FA21-63928420DC4C}"/>
              </a:ext>
            </a:extLst>
          </p:cNvPr>
          <p:cNvSpPr/>
          <p:nvPr/>
        </p:nvSpPr>
        <p:spPr>
          <a:xfrm>
            <a:off x="0" y="1"/>
            <a:ext cx="12192000" cy="4618298"/>
          </a:xfrm>
          <a:prstGeom prst="rect">
            <a:avLst/>
          </a:prstGeom>
          <a:solidFill>
            <a:srgbClr val="092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7539FC-EAFB-DB62-02EB-03B661579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82" y="1041338"/>
            <a:ext cx="12022236" cy="2387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5500" dirty="0">
                <a:solidFill>
                  <a:schemeClr val="bg1"/>
                </a:solidFill>
                <a:effectLst>
                  <a:outerShdw blurRad="50800" dist="38100" sx="101000" sy="101000" algn="l" rotWithShape="0">
                    <a:prstClr val="black">
                      <a:alpha val="40000"/>
                    </a:prstClr>
                  </a:outerShdw>
                </a:effectLst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언론 인식 제고를 위한</a:t>
            </a:r>
            <a:r>
              <a:rPr lang="en-US" altLang="ko-KR" sz="5500" dirty="0">
                <a:solidFill>
                  <a:schemeClr val="bg1"/>
                </a:solidFill>
                <a:effectLst>
                  <a:outerShdw blurRad="50800" dist="38100" sx="101000" sy="101000" algn="l" rotWithShape="0">
                    <a:prstClr val="black">
                      <a:alpha val="40000"/>
                    </a:prstClr>
                  </a:outerShdw>
                </a:effectLst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 </a:t>
            </a:r>
            <a:br>
              <a:rPr lang="en-US" altLang="ko-KR" sz="5500" dirty="0">
                <a:solidFill>
                  <a:schemeClr val="bg1"/>
                </a:solidFill>
                <a:effectLst>
                  <a:outerShdw blurRad="50800" dist="38100" sx="101000" sy="101000" algn="l" rotWithShape="0">
                    <a:prstClr val="black">
                      <a:alpha val="40000"/>
                    </a:prstClr>
                  </a:outerShdw>
                </a:effectLst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</a:br>
            <a:r>
              <a:rPr lang="ko-KR" altLang="en-US" sz="5500" dirty="0">
                <a:solidFill>
                  <a:schemeClr val="bg1"/>
                </a:solidFill>
                <a:effectLst>
                  <a:outerShdw blurRad="50800" dist="38100" sx="101000" sy="101000" algn="l" rotWithShape="0">
                    <a:prstClr val="black">
                      <a:alpha val="40000"/>
                    </a:prstClr>
                  </a:outerShdw>
                </a:effectLst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양질의 뉴스 기사 판별 </a:t>
            </a:r>
            <a:r>
              <a:rPr lang="en-US" altLang="ko-KR" sz="5500" dirty="0">
                <a:solidFill>
                  <a:schemeClr val="bg1"/>
                </a:solidFill>
                <a:effectLst>
                  <a:outerShdw blurRad="50800" dist="38100" sx="101000" sy="101000" algn="l" rotWithShape="0">
                    <a:prstClr val="black">
                      <a:alpha val="40000"/>
                    </a:prstClr>
                  </a:outerShdw>
                </a:effectLst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AI</a:t>
            </a:r>
            <a:r>
              <a:rPr lang="ko-KR" altLang="en-US" sz="5500" dirty="0">
                <a:solidFill>
                  <a:schemeClr val="bg1"/>
                </a:solidFill>
                <a:effectLst>
                  <a:outerShdw blurRad="50800" dist="38100" sx="101000" sy="101000" algn="l" rotWithShape="0">
                    <a:prstClr val="black">
                      <a:alpha val="40000"/>
                    </a:prstClr>
                  </a:outerShdw>
                </a:effectLst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 모델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E18D1F-4229-DD86-4493-4B9EA11F0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4794" y="4815156"/>
            <a:ext cx="3607443" cy="2019694"/>
          </a:xfrm>
        </p:spPr>
        <p:txBody>
          <a:bodyPr>
            <a:noAutofit/>
          </a:bodyPr>
          <a:lstStyle/>
          <a:p>
            <a:pPr algn="r"/>
            <a:r>
              <a:rPr lang="en-US" altLang="ko-KR" sz="19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202121638 </a:t>
            </a:r>
            <a:r>
              <a:rPr lang="ko-KR" altLang="en-US" sz="19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안희수</a:t>
            </a:r>
            <a:endParaRPr lang="en-US" altLang="ko-KR" sz="19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r"/>
            <a:r>
              <a:rPr lang="en-US" altLang="ko-KR" sz="19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202121604 </a:t>
            </a:r>
            <a:r>
              <a:rPr lang="ko-KR" altLang="en-US" sz="19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김래이</a:t>
            </a:r>
            <a:endParaRPr lang="en-US" altLang="ko-KR" sz="19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r"/>
            <a:r>
              <a:rPr lang="en-US" altLang="ko-KR" sz="19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201620565 </a:t>
            </a:r>
            <a:r>
              <a:rPr lang="ko-KR" altLang="en-US" sz="19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박수빈</a:t>
            </a:r>
            <a:endParaRPr lang="en-US" altLang="ko-KR" sz="19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r"/>
            <a:r>
              <a:rPr lang="en-US" altLang="ko-KR" sz="19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202121633 </a:t>
            </a:r>
            <a:r>
              <a:rPr lang="ko-KR" altLang="en-US" sz="19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송지윤</a:t>
            </a:r>
            <a:endParaRPr lang="en-US" altLang="ko-KR" sz="19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r"/>
            <a:r>
              <a:rPr lang="en-US" altLang="ko-KR" sz="19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202121656 </a:t>
            </a:r>
            <a:r>
              <a:rPr lang="ko-KR" altLang="en-US" sz="19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장서연</a:t>
            </a:r>
            <a:endParaRPr lang="en-US" altLang="ko-KR" sz="19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4F0648B0-AF29-EAB5-8244-F64CAD0952A2}"/>
              </a:ext>
            </a:extLst>
          </p:cNvPr>
          <p:cNvSpPr txBox="1">
            <a:spLocks/>
          </p:cNvSpPr>
          <p:nvPr/>
        </p:nvSpPr>
        <p:spPr>
          <a:xfrm>
            <a:off x="1148572" y="5817622"/>
            <a:ext cx="5841356" cy="949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2000" dirty="0">
                <a:solidFill>
                  <a:srgbClr val="012883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Catholic University of Korea</a:t>
            </a:r>
          </a:p>
          <a:p>
            <a:pPr algn="l">
              <a:lnSpc>
                <a:spcPct val="100000"/>
              </a:lnSpc>
            </a:pPr>
            <a:r>
              <a:rPr lang="en-US" altLang="ko-KR" sz="2000" dirty="0">
                <a:solidFill>
                  <a:srgbClr val="012883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2023 Deep Learning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525D59-D6C9-7549-B499-C45A730C2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5" y="5814257"/>
            <a:ext cx="1172900" cy="86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52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2BDD3C-B070-8169-E52A-E99BEB14F6B4}"/>
              </a:ext>
            </a:extLst>
          </p:cNvPr>
          <p:cNvSpPr/>
          <p:nvPr/>
        </p:nvSpPr>
        <p:spPr>
          <a:xfrm>
            <a:off x="0" y="0"/>
            <a:ext cx="838200" cy="6858001"/>
          </a:xfrm>
          <a:prstGeom prst="rect">
            <a:avLst/>
          </a:prstGeom>
          <a:solidFill>
            <a:srgbClr val="092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B494CC-6FCB-8314-BE0F-C8243192105F}"/>
              </a:ext>
            </a:extLst>
          </p:cNvPr>
          <p:cNvSpPr/>
          <p:nvPr/>
        </p:nvSpPr>
        <p:spPr>
          <a:xfrm>
            <a:off x="296862" y="367220"/>
            <a:ext cx="1101463" cy="1101463"/>
          </a:xfrm>
          <a:prstGeom prst="ellipse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02</a:t>
            </a:r>
            <a:endParaRPr lang="ko-KR" altLang="en-US" sz="35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CD9C855-D11A-56E3-499F-E716CC9C4444}"/>
              </a:ext>
            </a:extLst>
          </p:cNvPr>
          <p:cNvSpPr txBox="1">
            <a:spLocks/>
          </p:cNvSpPr>
          <p:nvPr/>
        </p:nvSpPr>
        <p:spPr>
          <a:xfrm>
            <a:off x="1398325" y="319199"/>
            <a:ext cx="41459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프로젝트 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D31C26-59F3-9B5D-AAFF-2EB582A019A7}"/>
              </a:ext>
            </a:extLst>
          </p:cNvPr>
          <p:cNvSpPr txBox="1"/>
          <p:nvPr/>
        </p:nvSpPr>
        <p:spPr>
          <a:xfrm>
            <a:off x="1527858" y="1418135"/>
            <a:ext cx="423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전직 기자와의 인터뷰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E1F2691-C470-7D7C-1E8D-807D92F0ECDA}"/>
              </a:ext>
            </a:extLst>
          </p:cNvPr>
          <p:cNvGrpSpPr/>
          <p:nvPr/>
        </p:nvGrpSpPr>
        <p:grpSpPr>
          <a:xfrm>
            <a:off x="1721988" y="3525637"/>
            <a:ext cx="5033514" cy="1946107"/>
            <a:chOff x="2285034" y="3090803"/>
            <a:chExt cx="5033514" cy="1946107"/>
          </a:xfrm>
        </p:grpSpPr>
        <p:pic>
          <p:nvPicPr>
            <p:cNvPr id="25" name="Picture 4" descr="말풍선 이미지 - Freepik에서 무료 다운로드">
              <a:extLst>
                <a:ext uri="{FF2B5EF4-FFF2-40B4-BE49-F238E27FC236}">
                  <a16:creationId xmlns:a16="http://schemas.microsoft.com/office/drawing/2014/main" id="{D4BDC5F9-A737-477D-552C-3F8B3EFF81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60" t="52887" r="4073" b="29798"/>
            <a:stretch/>
          </p:blipFill>
          <p:spPr bwMode="auto">
            <a:xfrm flipH="1">
              <a:off x="2285034" y="3090803"/>
              <a:ext cx="4907665" cy="1946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29F119-A0E1-C25C-7474-7B61C60371A5}"/>
                </a:ext>
              </a:extLst>
            </p:cNvPr>
            <p:cNvSpPr txBox="1"/>
            <p:nvPr/>
          </p:nvSpPr>
          <p:spPr>
            <a:xfrm>
              <a:off x="2746548" y="3352630"/>
              <a:ext cx="4572000" cy="14178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기사를 작성할 때는</a:t>
              </a:r>
              <a:endPara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홍보팀에서 발행하는 보도자료를 </a:t>
              </a:r>
              <a:endPara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참고하여 작성한다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8ADEC5C-5942-36EF-385F-59A4395019C0}"/>
              </a:ext>
            </a:extLst>
          </p:cNvPr>
          <p:cNvGrpSpPr/>
          <p:nvPr/>
        </p:nvGrpSpPr>
        <p:grpSpPr>
          <a:xfrm>
            <a:off x="5633295" y="1855631"/>
            <a:ext cx="4673961" cy="1824782"/>
            <a:chOff x="5747936" y="1461108"/>
            <a:chExt cx="4673961" cy="182478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3CAC9FE-8B11-6230-DB75-FA87B7FA7DE5}"/>
                </a:ext>
              </a:extLst>
            </p:cNvPr>
            <p:cNvGrpSpPr/>
            <p:nvPr/>
          </p:nvGrpSpPr>
          <p:grpSpPr>
            <a:xfrm>
              <a:off x="5747936" y="1461108"/>
              <a:ext cx="4673961" cy="1824782"/>
              <a:chOff x="5724786" y="1542133"/>
              <a:chExt cx="4673961" cy="1824782"/>
            </a:xfrm>
          </p:grpSpPr>
          <p:pic>
            <p:nvPicPr>
              <p:cNvPr id="27" name="Picture 4" descr="말풍선 이미지 - Freepik에서 무료 다운로드">
                <a:extLst>
                  <a:ext uri="{FF2B5EF4-FFF2-40B4-BE49-F238E27FC236}">
                    <a16:creationId xmlns:a16="http://schemas.microsoft.com/office/drawing/2014/main" id="{69004EAB-266A-8266-F664-BB48A45412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27" t="26977" r="52348" b="60168"/>
              <a:stretch/>
            </p:blipFill>
            <p:spPr bwMode="auto">
              <a:xfrm flipH="1">
                <a:off x="5724786" y="1542133"/>
                <a:ext cx="4673961" cy="18247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D4F214-BDF5-A97D-3B2A-78168E0528EB}"/>
                  </a:ext>
                </a:extLst>
              </p:cNvPr>
              <p:cNvSpPr/>
              <p:nvPr/>
            </p:nvSpPr>
            <p:spPr>
              <a:xfrm>
                <a:off x="7192699" y="2413008"/>
                <a:ext cx="1291544" cy="620766"/>
              </a:xfrm>
              <a:prstGeom prst="rect">
                <a:avLst/>
              </a:prstGeom>
              <a:solidFill>
                <a:srgbClr val="38A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607ABA-7126-36EA-50DA-0369308D1E22}"/>
                </a:ext>
              </a:extLst>
            </p:cNvPr>
            <p:cNvSpPr txBox="1"/>
            <p:nvPr/>
          </p:nvSpPr>
          <p:spPr>
            <a:xfrm>
              <a:off x="5822067" y="2147483"/>
              <a:ext cx="457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기사를 어떤 방법을 통해 작성되나요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?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9090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2BDD3C-B070-8169-E52A-E99BEB14F6B4}"/>
              </a:ext>
            </a:extLst>
          </p:cNvPr>
          <p:cNvSpPr/>
          <p:nvPr/>
        </p:nvSpPr>
        <p:spPr>
          <a:xfrm>
            <a:off x="0" y="0"/>
            <a:ext cx="838200" cy="6858001"/>
          </a:xfrm>
          <a:prstGeom prst="rect">
            <a:avLst/>
          </a:prstGeom>
          <a:solidFill>
            <a:srgbClr val="092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B494CC-6FCB-8314-BE0F-C8243192105F}"/>
              </a:ext>
            </a:extLst>
          </p:cNvPr>
          <p:cNvSpPr/>
          <p:nvPr/>
        </p:nvSpPr>
        <p:spPr>
          <a:xfrm>
            <a:off x="296862" y="367220"/>
            <a:ext cx="1101463" cy="1101463"/>
          </a:xfrm>
          <a:prstGeom prst="ellipse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02</a:t>
            </a:r>
            <a:endParaRPr lang="ko-KR" altLang="en-US" sz="35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CD9C855-D11A-56E3-499F-E716CC9C4444}"/>
              </a:ext>
            </a:extLst>
          </p:cNvPr>
          <p:cNvSpPr txBox="1">
            <a:spLocks/>
          </p:cNvSpPr>
          <p:nvPr/>
        </p:nvSpPr>
        <p:spPr>
          <a:xfrm>
            <a:off x="1398325" y="319199"/>
            <a:ext cx="41459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프로젝트 설계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8ADEC5C-5942-36EF-385F-59A4395019C0}"/>
              </a:ext>
            </a:extLst>
          </p:cNvPr>
          <p:cNvGrpSpPr/>
          <p:nvPr/>
        </p:nvGrpSpPr>
        <p:grpSpPr>
          <a:xfrm>
            <a:off x="5633295" y="1855631"/>
            <a:ext cx="4673961" cy="1824782"/>
            <a:chOff x="5747936" y="1461108"/>
            <a:chExt cx="4673961" cy="182478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3CAC9FE-8B11-6230-DB75-FA87B7FA7DE5}"/>
                </a:ext>
              </a:extLst>
            </p:cNvPr>
            <p:cNvGrpSpPr/>
            <p:nvPr/>
          </p:nvGrpSpPr>
          <p:grpSpPr>
            <a:xfrm>
              <a:off x="5747936" y="1461108"/>
              <a:ext cx="4673961" cy="1824782"/>
              <a:chOff x="5724786" y="1542133"/>
              <a:chExt cx="4673961" cy="1824782"/>
            </a:xfrm>
          </p:grpSpPr>
          <p:pic>
            <p:nvPicPr>
              <p:cNvPr id="27" name="Picture 4" descr="말풍선 이미지 - Freepik에서 무료 다운로드">
                <a:extLst>
                  <a:ext uri="{FF2B5EF4-FFF2-40B4-BE49-F238E27FC236}">
                    <a16:creationId xmlns:a16="http://schemas.microsoft.com/office/drawing/2014/main" id="{69004EAB-266A-8266-F664-BB48A45412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27" t="26977" r="52348" b="60168"/>
              <a:stretch/>
            </p:blipFill>
            <p:spPr bwMode="auto">
              <a:xfrm flipH="1">
                <a:off x="5724786" y="1542133"/>
                <a:ext cx="4673961" cy="18247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D4F214-BDF5-A97D-3B2A-78168E0528EB}"/>
                  </a:ext>
                </a:extLst>
              </p:cNvPr>
              <p:cNvSpPr/>
              <p:nvPr/>
            </p:nvSpPr>
            <p:spPr>
              <a:xfrm>
                <a:off x="7192699" y="2413008"/>
                <a:ext cx="1291544" cy="620766"/>
              </a:xfrm>
              <a:prstGeom prst="rect">
                <a:avLst/>
              </a:prstGeom>
              <a:solidFill>
                <a:srgbClr val="38A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607ABA-7126-36EA-50DA-0369308D1E22}"/>
                </a:ext>
              </a:extLst>
            </p:cNvPr>
            <p:cNvSpPr txBox="1"/>
            <p:nvPr/>
          </p:nvSpPr>
          <p:spPr>
            <a:xfrm>
              <a:off x="5810492" y="2147483"/>
              <a:ext cx="457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좋은 </a:t>
              </a:r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기사란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어떤 기사인가요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?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29A6DEB-976F-05F1-18C3-AD405854D588}"/>
              </a:ext>
            </a:extLst>
          </p:cNvPr>
          <p:cNvGrpSpPr/>
          <p:nvPr/>
        </p:nvGrpSpPr>
        <p:grpSpPr>
          <a:xfrm>
            <a:off x="1721988" y="3628491"/>
            <a:ext cx="5057281" cy="2697193"/>
            <a:chOff x="1829655" y="3991122"/>
            <a:chExt cx="5057281" cy="2697193"/>
          </a:xfrm>
        </p:grpSpPr>
        <p:pic>
          <p:nvPicPr>
            <p:cNvPr id="6" name="Picture 4" descr="말풍선 이미지 - Freepik에서 무료 다운로드">
              <a:extLst>
                <a:ext uri="{FF2B5EF4-FFF2-40B4-BE49-F238E27FC236}">
                  <a16:creationId xmlns:a16="http://schemas.microsoft.com/office/drawing/2014/main" id="{88704BF8-1313-6BB1-AE57-83D55A1000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39" t="72161" r="4978" b="494"/>
            <a:stretch/>
          </p:blipFill>
          <p:spPr bwMode="auto">
            <a:xfrm flipH="1">
              <a:off x="1829655" y="3991122"/>
              <a:ext cx="5057281" cy="2697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6C989E-8880-F701-0474-4F0762E3181E}"/>
                </a:ext>
              </a:extLst>
            </p:cNvPr>
            <p:cNvSpPr txBox="1"/>
            <p:nvPr/>
          </p:nvSpPr>
          <p:spPr>
            <a:xfrm>
              <a:off x="1941671" y="4470191"/>
              <a:ext cx="4748497" cy="14178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좋은 </a:t>
              </a:r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기사란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기자의 취재가 포함된 기사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취재의 방법으로는 전문가 인터뷰와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개인의 소감을 포함한 방문 취재가 있다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81E1C9B-DB64-F365-D94B-21BA7E618EDE}"/>
              </a:ext>
            </a:extLst>
          </p:cNvPr>
          <p:cNvSpPr txBox="1"/>
          <p:nvPr/>
        </p:nvSpPr>
        <p:spPr>
          <a:xfrm>
            <a:off x="1527858" y="1418135"/>
            <a:ext cx="423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전직 기자와의 인터뷰</a:t>
            </a:r>
          </a:p>
        </p:txBody>
      </p:sp>
    </p:spTree>
    <p:extLst>
      <p:ext uri="{BB962C8B-B14F-4D97-AF65-F5344CB8AC3E}">
        <p14:creationId xmlns:p14="http://schemas.microsoft.com/office/powerpoint/2010/main" val="67288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2BDD3C-B070-8169-E52A-E99BEB14F6B4}"/>
              </a:ext>
            </a:extLst>
          </p:cNvPr>
          <p:cNvSpPr/>
          <p:nvPr/>
        </p:nvSpPr>
        <p:spPr>
          <a:xfrm>
            <a:off x="0" y="0"/>
            <a:ext cx="838200" cy="6858001"/>
          </a:xfrm>
          <a:prstGeom prst="rect">
            <a:avLst/>
          </a:prstGeom>
          <a:solidFill>
            <a:srgbClr val="092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B494CC-6FCB-8314-BE0F-C8243192105F}"/>
              </a:ext>
            </a:extLst>
          </p:cNvPr>
          <p:cNvSpPr/>
          <p:nvPr/>
        </p:nvSpPr>
        <p:spPr>
          <a:xfrm>
            <a:off x="296862" y="367220"/>
            <a:ext cx="1101463" cy="1101463"/>
          </a:xfrm>
          <a:prstGeom prst="ellipse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02</a:t>
            </a:r>
            <a:endParaRPr lang="ko-KR" altLang="en-US" sz="35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A47164D-4A75-64AB-2CA2-D7FF2EF2CF9F}"/>
              </a:ext>
            </a:extLst>
          </p:cNvPr>
          <p:cNvSpPr txBox="1">
            <a:spLocks/>
          </p:cNvSpPr>
          <p:nvPr/>
        </p:nvSpPr>
        <p:spPr>
          <a:xfrm>
            <a:off x="2756094" y="2832381"/>
            <a:ext cx="38170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뉴스</a:t>
            </a:r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DCE1AD29-6594-32C9-A72B-196751905B2A}"/>
              </a:ext>
            </a:extLst>
          </p:cNvPr>
          <p:cNvSpPr/>
          <p:nvPr/>
        </p:nvSpPr>
        <p:spPr>
          <a:xfrm>
            <a:off x="5519797" y="2325162"/>
            <a:ext cx="289367" cy="2340000"/>
          </a:xfrm>
          <a:prstGeom prst="leftBrace">
            <a:avLst>
              <a:gd name="adj1" fmla="val 25366"/>
              <a:gd name="adj2" fmla="val 50413"/>
            </a:avLst>
          </a:prstGeom>
          <a:ln w="38100">
            <a:solidFill>
              <a:srgbClr val="092E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F45D1-0BC3-5E15-1FC1-17869EB7F08F}"/>
              </a:ext>
            </a:extLst>
          </p:cNvPr>
          <p:cNvSpPr txBox="1"/>
          <p:nvPr/>
        </p:nvSpPr>
        <p:spPr>
          <a:xfrm>
            <a:off x="5925768" y="2009691"/>
            <a:ext cx="607719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500" b="1" dirty="0">
                <a:effectLst/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직접 취재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73A27-7F5B-334E-D90D-6DFEBE45F22F}"/>
              </a:ext>
            </a:extLst>
          </p:cNvPr>
          <p:cNvSpPr txBox="1"/>
          <p:nvPr/>
        </p:nvSpPr>
        <p:spPr>
          <a:xfrm>
            <a:off x="5925768" y="4349692"/>
            <a:ext cx="607719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500" b="1" dirty="0">
                <a:effectLst/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보도자료 카피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D9039C-3B34-CCB8-8BA8-79360A36CF81}"/>
              </a:ext>
            </a:extLst>
          </p:cNvPr>
          <p:cNvSpPr/>
          <p:nvPr/>
        </p:nvSpPr>
        <p:spPr>
          <a:xfrm>
            <a:off x="5925768" y="4247909"/>
            <a:ext cx="3024993" cy="732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 descr="원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86666F5A-EF41-5DF3-F012-D66A55EFD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987" y="2498478"/>
            <a:ext cx="2016518" cy="2016518"/>
          </a:xfrm>
          <a:prstGeom prst="rect">
            <a:avLst/>
          </a:prstGeom>
        </p:spPr>
      </p:pic>
      <p:pic>
        <p:nvPicPr>
          <p:cNvPr id="23" name="그림 22" descr="블랙, 어둠이(가) 표시된 사진&#10;&#10;자동 생성된 설명">
            <a:extLst>
              <a:ext uri="{FF2B5EF4-FFF2-40B4-BE49-F238E27FC236}">
                <a16:creationId xmlns:a16="http://schemas.microsoft.com/office/drawing/2014/main" id="{255BC86D-33E0-6E90-442A-1AEFD5AEC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745" y="1903684"/>
            <a:ext cx="690649" cy="690649"/>
          </a:xfrm>
          <a:prstGeom prst="rect">
            <a:avLst/>
          </a:prstGeom>
        </p:spPr>
      </p:pic>
      <p:pic>
        <p:nvPicPr>
          <p:cNvPr id="25" name="그림 24" descr="블랙, 어둠이(가) 표시된 사진&#10;&#10;자동 생성된 설명">
            <a:extLst>
              <a:ext uri="{FF2B5EF4-FFF2-40B4-BE49-F238E27FC236}">
                <a16:creationId xmlns:a16="http://schemas.microsoft.com/office/drawing/2014/main" id="{55A54000-4652-C31A-B6B6-944164ECF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915" y="4376323"/>
            <a:ext cx="475896" cy="4758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F8C7943-156D-5B49-9CFE-6EF6C71FF74C}"/>
              </a:ext>
            </a:extLst>
          </p:cNvPr>
          <p:cNvSpPr txBox="1"/>
          <p:nvPr/>
        </p:nvSpPr>
        <p:spPr>
          <a:xfrm>
            <a:off x="1527857" y="1418135"/>
            <a:ext cx="535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현재의 뉴스 기사 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3118234A-5DA1-8EA4-18BD-19573E065462}"/>
              </a:ext>
            </a:extLst>
          </p:cNvPr>
          <p:cNvSpPr txBox="1">
            <a:spLocks/>
          </p:cNvSpPr>
          <p:nvPr/>
        </p:nvSpPr>
        <p:spPr>
          <a:xfrm>
            <a:off x="1398325" y="319199"/>
            <a:ext cx="41459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프로젝트 설계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08C1E60-A3EF-A8B1-F55E-A7349571C02F}"/>
              </a:ext>
            </a:extLst>
          </p:cNvPr>
          <p:cNvGrpSpPr/>
          <p:nvPr/>
        </p:nvGrpSpPr>
        <p:grpSpPr>
          <a:xfrm>
            <a:off x="1805648" y="5225277"/>
            <a:ext cx="7236391" cy="1280976"/>
            <a:chOff x="1898248" y="5225277"/>
            <a:chExt cx="7236391" cy="128097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788DD-C78E-EE49-262D-9B728BA7C9C5}"/>
                </a:ext>
              </a:extLst>
            </p:cNvPr>
            <p:cNvSpPr txBox="1"/>
            <p:nvPr/>
          </p:nvSpPr>
          <p:spPr>
            <a:xfrm>
              <a:off x="1898248" y="5225277"/>
              <a:ext cx="2419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바른공군체 Medium" panose="020B0600000101010101" pitchFamily="34" charset="-127"/>
                  <a:ea typeface="바른공군체 Medium" panose="020B0600000101010101" pitchFamily="34" charset="-127"/>
                </a:rPr>
                <a:t>좋은 </a:t>
              </a:r>
              <a:r>
                <a:rPr lang="ko-KR" altLang="en-US" dirty="0" err="1">
                  <a:latin typeface="바른공군체 Medium" panose="020B0600000101010101" pitchFamily="34" charset="-127"/>
                  <a:ea typeface="바른공군체 Medium" panose="020B0600000101010101" pitchFamily="34" charset="-127"/>
                </a:rPr>
                <a:t>기사란</a:t>
              </a:r>
              <a:r>
                <a:rPr lang="en-US" altLang="ko-KR" dirty="0">
                  <a:latin typeface="바른공군체 Medium" panose="020B0600000101010101" pitchFamily="34" charset="-127"/>
                  <a:ea typeface="바른공군체 Medium" panose="020B0600000101010101" pitchFamily="34" charset="-127"/>
                </a:rPr>
                <a:t>?</a:t>
              </a:r>
              <a:endParaRPr lang="ko-KR" altLang="en-US" dirty="0">
                <a:latin typeface="바른공군체 Medium" panose="020B0600000101010101" pitchFamily="34" charset="-127"/>
                <a:ea typeface="바른공군체 Medium" panose="020B0600000101010101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70C34F-DB07-9DEC-F773-DF2A8E11316B}"/>
                </a:ext>
              </a:extLst>
            </p:cNvPr>
            <p:cNvSpPr txBox="1"/>
            <p:nvPr/>
          </p:nvSpPr>
          <p:spPr>
            <a:xfrm>
              <a:off x="2291789" y="5661791"/>
              <a:ext cx="6842850" cy="844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700" dirty="0">
                  <a:latin typeface="바른공군체 Medium" panose="020B0600000101010101" pitchFamily="34" charset="-127"/>
                  <a:ea typeface="바른공군체 Medium" panose="020B0600000101010101" pitchFamily="34" charset="-127"/>
                </a:rPr>
                <a:t>보도자료를 단순히 </a:t>
              </a:r>
              <a:r>
                <a:rPr lang="ko-KR" altLang="en-US" sz="1700" dirty="0">
                  <a:solidFill>
                    <a:srgbClr val="FF0000"/>
                  </a:solidFill>
                  <a:latin typeface="바른공군체 Medium" panose="020B0600000101010101" pitchFamily="34" charset="-127"/>
                  <a:ea typeface="바른공군체 Medium" panose="020B0600000101010101" pitchFamily="34" charset="-127"/>
                </a:rPr>
                <a:t>카피하지 않은</a:t>
              </a:r>
              <a:r>
                <a:rPr lang="en-US" altLang="ko-KR" sz="1700" dirty="0">
                  <a:latin typeface="바른공군체 Medium" panose="020B0600000101010101" pitchFamily="34" charset="-127"/>
                  <a:ea typeface="바른공군체 Medium" panose="020B0600000101010101" pitchFamily="34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700" dirty="0">
                  <a:latin typeface="바른공군체 Medium" panose="020B0600000101010101" pitchFamily="34" charset="-127"/>
                  <a:ea typeface="바른공군체 Medium" panose="020B0600000101010101" pitchFamily="34" charset="-127"/>
                </a:rPr>
                <a:t>전문가 인터뷰와 개인의 소감 등 </a:t>
              </a:r>
              <a:r>
                <a:rPr lang="ko-KR" altLang="en-US" sz="1700" dirty="0">
                  <a:solidFill>
                    <a:srgbClr val="FF0000"/>
                  </a:solidFill>
                  <a:latin typeface="바른공군체 Medium" panose="020B0600000101010101" pitchFamily="34" charset="-127"/>
                  <a:ea typeface="바른공군체 Medium" panose="020B0600000101010101" pitchFamily="34" charset="-127"/>
                </a:rPr>
                <a:t>취재</a:t>
              </a:r>
              <a:r>
                <a:rPr lang="ko-KR" altLang="en-US" sz="1700" dirty="0">
                  <a:latin typeface="바른공군체 Medium" panose="020B0600000101010101" pitchFamily="34" charset="-127"/>
                  <a:ea typeface="바른공군체 Medium" panose="020B0600000101010101" pitchFamily="34" charset="-127"/>
                </a:rPr>
                <a:t>가 </a:t>
              </a:r>
              <a:r>
                <a:rPr lang="ko-KR" altLang="en-US" sz="1700" dirty="0">
                  <a:solidFill>
                    <a:srgbClr val="FF0000"/>
                  </a:solidFill>
                  <a:latin typeface="바른공군체 Medium" panose="020B0600000101010101" pitchFamily="34" charset="-127"/>
                  <a:ea typeface="바른공군체 Medium" panose="020B0600000101010101" pitchFamily="34" charset="-127"/>
                </a:rPr>
                <a:t>포함</a:t>
              </a:r>
              <a:r>
                <a:rPr lang="ko-KR" altLang="en-US" sz="1700" dirty="0">
                  <a:latin typeface="바른공군체 Medium" panose="020B0600000101010101" pitchFamily="34" charset="-127"/>
                  <a:ea typeface="바른공군체 Medium" panose="020B0600000101010101" pitchFamily="34" charset="-127"/>
                </a:rPr>
                <a:t>된 기사</a:t>
              </a:r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1EE78D98-C314-A676-07D8-DF2B8C26E3AE}"/>
                </a:ext>
              </a:extLst>
            </p:cNvPr>
            <p:cNvSpPr/>
            <p:nvPr/>
          </p:nvSpPr>
          <p:spPr>
            <a:xfrm>
              <a:off x="2037145" y="5810495"/>
              <a:ext cx="254643" cy="170154"/>
            </a:xfrm>
            <a:prstGeom prst="rightArrow">
              <a:avLst/>
            </a:prstGeom>
            <a:solidFill>
              <a:srgbClr val="5E8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918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2BDD3C-B070-8169-E52A-E99BEB14F6B4}"/>
              </a:ext>
            </a:extLst>
          </p:cNvPr>
          <p:cNvSpPr/>
          <p:nvPr/>
        </p:nvSpPr>
        <p:spPr>
          <a:xfrm>
            <a:off x="0" y="0"/>
            <a:ext cx="838200" cy="6858001"/>
          </a:xfrm>
          <a:prstGeom prst="rect">
            <a:avLst/>
          </a:prstGeom>
          <a:solidFill>
            <a:srgbClr val="092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B494CC-6FCB-8314-BE0F-C8243192105F}"/>
              </a:ext>
            </a:extLst>
          </p:cNvPr>
          <p:cNvSpPr/>
          <p:nvPr/>
        </p:nvSpPr>
        <p:spPr>
          <a:xfrm>
            <a:off x="296862" y="367220"/>
            <a:ext cx="1101463" cy="1101463"/>
          </a:xfrm>
          <a:prstGeom prst="ellipse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02</a:t>
            </a:r>
            <a:endParaRPr lang="ko-KR" altLang="en-US" sz="35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CD9C855-D11A-56E3-499F-E716CC9C4444}"/>
              </a:ext>
            </a:extLst>
          </p:cNvPr>
          <p:cNvSpPr txBox="1">
            <a:spLocks/>
          </p:cNvSpPr>
          <p:nvPr/>
        </p:nvSpPr>
        <p:spPr>
          <a:xfrm>
            <a:off x="1398325" y="319199"/>
            <a:ext cx="41459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프로젝트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F03DA-83ED-8E6E-8A43-1678130573BB}"/>
              </a:ext>
            </a:extLst>
          </p:cNvPr>
          <p:cNvSpPr txBox="1"/>
          <p:nvPr/>
        </p:nvSpPr>
        <p:spPr>
          <a:xfrm>
            <a:off x="1527858" y="1418135"/>
            <a:ext cx="423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Task 1 : </a:t>
            </a:r>
            <a:r>
              <a:rPr lang="ko-KR" altLang="en-US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카피 기사 파악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737570-FD84-5274-AD74-7703AE0CE73B}"/>
              </a:ext>
            </a:extLst>
          </p:cNvPr>
          <p:cNvSpPr txBox="1"/>
          <p:nvPr/>
        </p:nvSpPr>
        <p:spPr>
          <a:xfrm>
            <a:off x="5475480" y="3127211"/>
            <a:ext cx="6504972" cy="1775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보도자료와 </a:t>
            </a:r>
            <a:endParaRPr lang="en-US" altLang="ko-KR" sz="25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	</a:t>
            </a:r>
            <a:r>
              <a:rPr lang="ko-KR" altLang="en-US" sz="2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보도자료의 키워드로 크롤링한</a:t>
            </a:r>
            <a:endParaRPr lang="en-US" altLang="ko-KR" sz="25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		</a:t>
            </a:r>
            <a:r>
              <a:rPr lang="ko-KR" altLang="en-US" sz="2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뉴스 기사의 문서 유사도를 측정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947DDB-BC51-5361-A41C-968B828CE408}"/>
              </a:ext>
            </a:extLst>
          </p:cNvPr>
          <p:cNvSpPr/>
          <p:nvPr/>
        </p:nvSpPr>
        <p:spPr>
          <a:xfrm rot="10800000">
            <a:off x="7300452" y="4855125"/>
            <a:ext cx="4680000" cy="3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0684E112-7666-9F9C-D69B-70F5C80B151D}"/>
              </a:ext>
            </a:extLst>
          </p:cNvPr>
          <p:cNvSpPr/>
          <p:nvPr/>
        </p:nvSpPr>
        <p:spPr>
          <a:xfrm>
            <a:off x="4589993" y="3872775"/>
            <a:ext cx="555587" cy="400109"/>
          </a:xfrm>
          <a:prstGeom prst="rightArrow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0996BF2-103E-05CC-6933-74E44510FAB8}"/>
              </a:ext>
            </a:extLst>
          </p:cNvPr>
          <p:cNvGrpSpPr/>
          <p:nvPr/>
        </p:nvGrpSpPr>
        <p:grpSpPr>
          <a:xfrm>
            <a:off x="1527858" y="2917181"/>
            <a:ext cx="2497954" cy="2318795"/>
            <a:chOff x="1527858" y="2917181"/>
            <a:chExt cx="2497954" cy="2318795"/>
          </a:xfrm>
        </p:grpSpPr>
        <p:pic>
          <p:nvPicPr>
            <p:cNvPr id="24" name="그래픽 23" descr="용지 윤곽선">
              <a:extLst>
                <a:ext uri="{FF2B5EF4-FFF2-40B4-BE49-F238E27FC236}">
                  <a16:creationId xmlns:a16="http://schemas.microsoft.com/office/drawing/2014/main" id="{34CA90BF-B8DB-EF0A-3FEC-F66BBAFE4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27858" y="3712830"/>
              <a:ext cx="720000" cy="720000"/>
            </a:xfrm>
            <a:prstGeom prst="rect">
              <a:avLst/>
            </a:prstGeom>
          </p:spPr>
        </p:pic>
        <p:sp>
          <p:nvSpPr>
            <p:cNvPr id="25" name="왼쪽 중괄호 24">
              <a:extLst>
                <a:ext uri="{FF2B5EF4-FFF2-40B4-BE49-F238E27FC236}">
                  <a16:creationId xmlns:a16="http://schemas.microsoft.com/office/drawing/2014/main" id="{F3F2CFBF-8665-9A30-B698-7815293B6E07}"/>
                </a:ext>
              </a:extLst>
            </p:cNvPr>
            <p:cNvSpPr/>
            <p:nvPr/>
          </p:nvSpPr>
          <p:spPr>
            <a:xfrm>
              <a:off x="2296445" y="3086578"/>
              <a:ext cx="289367" cy="1980000"/>
            </a:xfrm>
            <a:prstGeom prst="leftBrace">
              <a:avLst>
                <a:gd name="adj1" fmla="val 25366"/>
                <a:gd name="adj2" fmla="val 50413"/>
              </a:avLst>
            </a:prstGeom>
            <a:ln w="38100">
              <a:solidFill>
                <a:srgbClr val="092E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래픽 32" descr="문서 윤곽선">
              <a:extLst>
                <a:ext uri="{FF2B5EF4-FFF2-40B4-BE49-F238E27FC236}">
                  <a16:creationId xmlns:a16="http://schemas.microsoft.com/office/drawing/2014/main" id="{3313048E-F901-D3F2-6765-597B0549F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85812" y="2917181"/>
              <a:ext cx="720000" cy="720000"/>
            </a:xfrm>
            <a:prstGeom prst="rect">
              <a:avLst/>
            </a:prstGeom>
          </p:spPr>
        </p:pic>
        <p:pic>
          <p:nvPicPr>
            <p:cNvPr id="35" name="그래픽 34" descr="문서 윤곽선">
              <a:extLst>
                <a:ext uri="{FF2B5EF4-FFF2-40B4-BE49-F238E27FC236}">
                  <a16:creationId xmlns:a16="http://schemas.microsoft.com/office/drawing/2014/main" id="{5FFF9F03-B720-CDA8-8672-62EA65E18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85812" y="3716578"/>
              <a:ext cx="720000" cy="720000"/>
            </a:xfrm>
            <a:prstGeom prst="rect">
              <a:avLst/>
            </a:prstGeom>
          </p:spPr>
        </p:pic>
        <p:pic>
          <p:nvPicPr>
            <p:cNvPr id="36" name="그래픽 35" descr="문서 윤곽선">
              <a:extLst>
                <a:ext uri="{FF2B5EF4-FFF2-40B4-BE49-F238E27FC236}">
                  <a16:creationId xmlns:a16="http://schemas.microsoft.com/office/drawing/2014/main" id="{2DD6FC3E-F0E7-E26B-A849-11093E071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85812" y="4515976"/>
              <a:ext cx="720000" cy="7200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E131991-3B45-8F0E-CECB-B494A4C20C47}"/>
                </a:ext>
              </a:extLst>
            </p:cNvPr>
            <p:cNvSpPr txBox="1"/>
            <p:nvPr/>
          </p:nvSpPr>
          <p:spPr>
            <a:xfrm>
              <a:off x="3305812" y="3152997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87%</a:t>
              </a:r>
              <a:endPara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77958D-1463-064A-5EB2-A1076630194C}"/>
                </a:ext>
              </a:extLst>
            </p:cNvPr>
            <p:cNvSpPr txBox="1"/>
            <p:nvPr/>
          </p:nvSpPr>
          <p:spPr>
            <a:xfrm>
              <a:off x="3305812" y="3923303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5%</a:t>
              </a:r>
              <a:endPara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B33E0E2-E0FA-EA88-295E-3E8D8FD0D42F}"/>
                </a:ext>
              </a:extLst>
            </p:cNvPr>
            <p:cNvSpPr txBox="1"/>
            <p:nvPr/>
          </p:nvSpPr>
          <p:spPr>
            <a:xfrm>
              <a:off x="3284992" y="4693609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15%</a:t>
              </a:r>
              <a:endPara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632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3B6A16-BE0F-3EEF-9EBC-921A2054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548" y="1938427"/>
            <a:ext cx="8658857" cy="32902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2BDD3C-B070-8169-E52A-E99BEB14F6B4}"/>
              </a:ext>
            </a:extLst>
          </p:cNvPr>
          <p:cNvSpPr/>
          <p:nvPr/>
        </p:nvSpPr>
        <p:spPr>
          <a:xfrm>
            <a:off x="0" y="0"/>
            <a:ext cx="838200" cy="6858001"/>
          </a:xfrm>
          <a:prstGeom prst="rect">
            <a:avLst/>
          </a:prstGeom>
          <a:solidFill>
            <a:srgbClr val="092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B494CC-6FCB-8314-BE0F-C8243192105F}"/>
              </a:ext>
            </a:extLst>
          </p:cNvPr>
          <p:cNvSpPr/>
          <p:nvPr/>
        </p:nvSpPr>
        <p:spPr>
          <a:xfrm>
            <a:off x="296862" y="367220"/>
            <a:ext cx="1101463" cy="1101463"/>
          </a:xfrm>
          <a:prstGeom prst="ellipse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02</a:t>
            </a:r>
            <a:endParaRPr lang="ko-KR" altLang="en-US" sz="35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CD9C855-D11A-56E3-499F-E716CC9C4444}"/>
              </a:ext>
            </a:extLst>
          </p:cNvPr>
          <p:cNvSpPr txBox="1">
            <a:spLocks/>
          </p:cNvSpPr>
          <p:nvPr/>
        </p:nvSpPr>
        <p:spPr>
          <a:xfrm>
            <a:off x="1398325" y="319199"/>
            <a:ext cx="41459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프로젝트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F03DA-83ED-8E6E-8A43-1678130573BB}"/>
              </a:ext>
            </a:extLst>
          </p:cNvPr>
          <p:cNvSpPr txBox="1"/>
          <p:nvPr/>
        </p:nvSpPr>
        <p:spPr>
          <a:xfrm>
            <a:off x="1527858" y="1418135"/>
            <a:ext cx="423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Task 2 : </a:t>
            </a:r>
            <a:r>
              <a:rPr lang="ko-KR" altLang="en-US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취재 포함 기사 파악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5F0B85-33D3-11B5-DA99-5C61B7EB367E}"/>
              </a:ext>
            </a:extLst>
          </p:cNvPr>
          <p:cNvSpPr txBox="1"/>
          <p:nvPr/>
        </p:nvSpPr>
        <p:spPr>
          <a:xfrm>
            <a:off x="6509796" y="5228716"/>
            <a:ext cx="4236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취재를 통해 해결책을 제시한 기사 예시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FE4086-B790-E8A6-A6BA-76B7D7A5861D}"/>
              </a:ext>
            </a:extLst>
          </p:cNvPr>
          <p:cNvSpPr txBox="1"/>
          <p:nvPr/>
        </p:nvSpPr>
        <p:spPr>
          <a:xfrm>
            <a:off x="1527858" y="5633851"/>
            <a:ext cx="954912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취재가 포함된 기사의 경우</a:t>
            </a:r>
            <a:r>
              <a:rPr lang="en-US" altLang="ko-KR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, </a:t>
            </a:r>
            <a:r>
              <a:rPr lang="ko-KR" altLang="en-US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결론에서 이를 한 번 더 언급하는 방식으로 마무리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B5FD84-5041-0AA1-F3C2-09E8480A9CFB}"/>
              </a:ext>
            </a:extLst>
          </p:cNvPr>
          <p:cNvSpPr txBox="1"/>
          <p:nvPr/>
        </p:nvSpPr>
        <p:spPr>
          <a:xfrm>
            <a:off x="1967697" y="6107976"/>
            <a:ext cx="609407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기사의 </a:t>
            </a:r>
            <a:r>
              <a:rPr lang="ko-KR" altLang="en-US" sz="1700" dirty="0">
                <a:solidFill>
                  <a:srgbClr val="FF000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결론</a:t>
            </a:r>
            <a:r>
              <a:rPr lang="ko-KR" altLang="en-US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 부분을 통해 </a:t>
            </a:r>
            <a:r>
              <a:rPr lang="ko-KR" altLang="en-US" sz="1700" dirty="0">
                <a:solidFill>
                  <a:srgbClr val="FF000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취재 여부 판별</a:t>
            </a:r>
            <a:endParaRPr lang="en-US" altLang="ko-KR" sz="1700" dirty="0">
              <a:solidFill>
                <a:srgbClr val="FF0000"/>
              </a:solidFill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9D4C0FA2-8AB3-0CA7-ADFC-EB8843769C2C}"/>
              </a:ext>
            </a:extLst>
          </p:cNvPr>
          <p:cNvSpPr/>
          <p:nvPr/>
        </p:nvSpPr>
        <p:spPr>
          <a:xfrm>
            <a:off x="1697378" y="6199870"/>
            <a:ext cx="254643" cy="170154"/>
          </a:xfrm>
          <a:prstGeom prst="rightArrow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14D0C5-152E-ABCA-AF64-C42A74AEA25B}"/>
              </a:ext>
            </a:extLst>
          </p:cNvPr>
          <p:cNvSpPr/>
          <p:nvPr/>
        </p:nvSpPr>
        <p:spPr>
          <a:xfrm>
            <a:off x="2386281" y="4617824"/>
            <a:ext cx="8172000" cy="3078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4FE68E-AD57-F2F2-3B75-055CB5A0035D}"/>
              </a:ext>
            </a:extLst>
          </p:cNvPr>
          <p:cNvSpPr/>
          <p:nvPr/>
        </p:nvSpPr>
        <p:spPr>
          <a:xfrm>
            <a:off x="6024195" y="2571686"/>
            <a:ext cx="4320000" cy="3078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D2A386-AB9E-E10C-EDC4-7D59770DCBD5}"/>
              </a:ext>
            </a:extLst>
          </p:cNvPr>
          <p:cNvSpPr/>
          <p:nvPr/>
        </p:nvSpPr>
        <p:spPr>
          <a:xfrm>
            <a:off x="2110423" y="4931954"/>
            <a:ext cx="5832000" cy="3078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033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5" grpId="0" animBg="1"/>
      <p:bldP spid="40" grpId="0" animBg="1"/>
      <p:bldP spid="41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D18EDFA-C50F-C579-8C1E-D827B3817E10}"/>
              </a:ext>
            </a:extLst>
          </p:cNvPr>
          <p:cNvGrpSpPr/>
          <p:nvPr/>
        </p:nvGrpSpPr>
        <p:grpSpPr>
          <a:xfrm>
            <a:off x="2132811" y="1039296"/>
            <a:ext cx="7926378" cy="4779409"/>
            <a:chOff x="2189028" y="1223023"/>
            <a:chExt cx="7926378" cy="477940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E0D6A13-6EB6-3D72-F33F-C9D1588BA762}"/>
                </a:ext>
              </a:extLst>
            </p:cNvPr>
            <p:cNvGrpSpPr/>
            <p:nvPr/>
          </p:nvGrpSpPr>
          <p:grpSpPr>
            <a:xfrm>
              <a:off x="2189028" y="1223023"/>
              <a:ext cx="5400000" cy="3240000"/>
              <a:chOff x="2442258" y="1327628"/>
              <a:chExt cx="5400000" cy="3240000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43CEA42-3543-85EA-7433-0DABA67E0A61}"/>
                  </a:ext>
                </a:extLst>
              </p:cNvPr>
              <p:cNvSpPr/>
              <p:nvPr/>
            </p:nvSpPr>
            <p:spPr>
              <a:xfrm>
                <a:off x="2442258" y="1840373"/>
                <a:ext cx="540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396081E8-30CB-226E-B7FE-F5206A24A052}"/>
                  </a:ext>
                </a:extLst>
              </p:cNvPr>
              <p:cNvSpPr/>
              <p:nvPr/>
            </p:nvSpPr>
            <p:spPr>
              <a:xfrm rot="5400000">
                <a:off x="1382225" y="2902628"/>
                <a:ext cx="324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904151A-F97B-C673-D635-8CF1F23D0388}"/>
                </a:ext>
              </a:extLst>
            </p:cNvPr>
            <p:cNvGrpSpPr/>
            <p:nvPr/>
          </p:nvGrpSpPr>
          <p:grpSpPr>
            <a:xfrm rot="10800000">
              <a:off x="4715406" y="2762432"/>
              <a:ext cx="5400000" cy="3240000"/>
              <a:chOff x="2442258" y="1327628"/>
              <a:chExt cx="5400000" cy="324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91BB4D8-489C-FE03-A9E1-955F1777DD36}"/>
                  </a:ext>
                </a:extLst>
              </p:cNvPr>
              <p:cNvSpPr/>
              <p:nvPr/>
            </p:nvSpPr>
            <p:spPr>
              <a:xfrm>
                <a:off x="2442258" y="1840373"/>
                <a:ext cx="540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8355279-8956-4F55-722E-7BD379E11047}"/>
                  </a:ext>
                </a:extLst>
              </p:cNvPr>
              <p:cNvSpPr/>
              <p:nvPr/>
            </p:nvSpPr>
            <p:spPr>
              <a:xfrm rot="5400000">
                <a:off x="1382225" y="2902628"/>
                <a:ext cx="324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816A3E0-2367-5CD0-957B-811B8C060285}"/>
              </a:ext>
            </a:extLst>
          </p:cNvPr>
          <p:cNvSpPr txBox="1">
            <a:spLocks/>
          </p:cNvSpPr>
          <p:nvPr/>
        </p:nvSpPr>
        <p:spPr>
          <a:xfrm>
            <a:off x="4197752" y="2411745"/>
            <a:ext cx="3796496" cy="203451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5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데이터</a:t>
            </a:r>
            <a:endParaRPr lang="en-US" altLang="ko-KR" sz="5500" dirty="0">
              <a:solidFill>
                <a:srgbClr val="092E87"/>
              </a:solidFill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수집 및 구성</a:t>
            </a:r>
          </a:p>
        </p:txBody>
      </p:sp>
    </p:spTree>
    <p:extLst>
      <p:ext uri="{BB962C8B-B14F-4D97-AF65-F5344CB8AC3E}">
        <p14:creationId xmlns:p14="http://schemas.microsoft.com/office/powerpoint/2010/main" val="424529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2BDD3C-B070-8169-E52A-E99BEB14F6B4}"/>
              </a:ext>
            </a:extLst>
          </p:cNvPr>
          <p:cNvSpPr/>
          <p:nvPr/>
        </p:nvSpPr>
        <p:spPr>
          <a:xfrm>
            <a:off x="0" y="0"/>
            <a:ext cx="838200" cy="6858001"/>
          </a:xfrm>
          <a:prstGeom prst="rect">
            <a:avLst/>
          </a:prstGeom>
          <a:solidFill>
            <a:srgbClr val="092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B494CC-6FCB-8314-BE0F-C8243192105F}"/>
              </a:ext>
            </a:extLst>
          </p:cNvPr>
          <p:cNvSpPr/>
          <p:nvPr/>
        </p:nvSpPr>
        <p:spPr>
          <a:xfrm>
            <a:off x="296862" y="367220"/>
            <a:ext cx="1101463" cy="1101463"/>
          </a:xfrm>
          <a:prstGeom prst="ellipse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03</a:t>
            </a:r>
            <a:endParaRPr lang="ko-KR" altLang="en-US" sz="35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CD9C855-D11A-56E3-499F-E716CC9C4444}"/>
              </a:ext>
            </a:extLst>
          </p:cNvPr>
          <p:cNvSpPr txBox="1">
            <a:spLocks/>
          </p:cNvSpPr>
          <p:nvPr/>
        </p:nvSpPr>
        <p:spPr>
          <a:xfrm>
            <a:off x="1398324" y="319199"/>
            <a:ext cx="54423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데이터 수집 및 구성</a:t>
            </a:r>
            <a:endParaRPr lang="ko-KR" altLang="en-US" sz="4500" dirty="0">
              <a:solidFill>
                <a:srgbClr val="092E87"/>
              </a:solidFill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F03DA-83ED-8E6E-8A43-1678130573BB}"/>
              </a:ext>
            </a:extLst>
          </p:cNvPr>
          <p:cNvSpPr txBox="1"/>
          <p:nvPr/>
        </p:nvSpPr>
        <p:spPr>
          <a:xfrm>
            <a:off x="1527858" y="1418135"/>
            <a:ext cx="423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Task 1 Data Set</a:t>
            </a:r>
            <a:endParaRPr lang="ko-KR" altLang="en-US" sz="20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3472C4D-FF72-9722-66B5-E5063102BDCC}"/>
              </a:ext>
            </a:extLst>
          </p:cNvPr>
          <p:cNvGrpSpPr/>
          <p:nvPr/>
        </p:nvGrpSpPr>
        <p:grpSpPr>
          <a:xfrm>
            <a:off x="1643895" y="2905347"/>
            <a:ext cx="9649483" cy="1649180"/>
            <a:chOff x="1261930" y="2624261"/>
            <a:chExt cx="9649483" cy="164918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1044DD9-5C03-C99D-2C40-B63A5AD5344E}"/>
                </a:ext>
              </a:extLst>
            </p:cNvPr>
            <p:cNvGrpSpPr/>
            <p:nvPr/>
          </p:nvGrpSpPr>
          <p:grpSpPr>
            <a:xfrm>
              <a:off x="1261930" y="2624261"/>
              <a:ext cx="3048619" cy="1649180"/>
              <a:chOff x="1778400" y="2674748"/>
              <a:chExt cx="3048619" cy="1649180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5A0F2097-483D-3B70-33D6-78874A579E4F}"/>
                  </a:ext>
                </a:extLst>
              </p:cNvPr>
              <p:cNvGrpSpPr/>
              <p:nvPr/>
            </p:nvGrpSpPr>
            <p:grpSpPr>
              <a:xfrm>
                <a:off x="1778400" y="2674748"/>
                <a:ext cx="3048619" cy="1006131"/>
                <a:chOff x="3531264" y="2878536"/>
                <a:chExt cx="3048619" cy="1006131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4827B4B-8E53-20A6-EA61-C5E1D49334EC}"/>
                    </a:ext>
                  </a:extLst>
                </p:cNvPr>
                <p:cNvSpPr txBox="1"/>
                <p:nvPr/>
              </p:nvSpPr>
              <p:spPr>
                <a:xfrm>
                  <a:off x="3531264" y="3607668"/>
                  <a:ext cx="127321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바른공군체 Medium" panose="020B0600000101010101" pitchFamily="34" charset="-127"/>
                      <a:ea typeface="바른공군체 Medium" panose="020B0600000101010101" pitchFamily="34" charset="-127"/>
                    </a:rPr>
                    <a:t>보도자료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EBA4C14-EE42-2C58-068B-C1950A971085}"/>
                    </a:ext>
                  </a:extLst>
                </p:cNvPr>
                <p:cNvSpPr txBox="1"/>
                <p:nvPr/>
              </p:nvSpPr>
              <p:spPr>
                <a:xfrm>
                  <a:off x="4892873" y="2878536"/>
                  <a:ext cx="1687010" cy="877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1700" dirty="0">
                      <a:latin typeface="바른공군체 Medium" panose="020B0600000101010101" pitchFamily="34" charset="-127"/>
                      <a:ea typeface="바른공군체 Medium" panose="020B0600000101010101" pitchFamily="34" charset="-127"/>
                    </a:rPr>
                    <a:t>해당 키워드</a:t>
                  </a:r>
                  <a:endParaRPr lang="en-US" altLang="ko-KR" sz="1700" dirty="0">
                    <a:latin typeface="바른공군체 Medium" panose="020B0600000101010101" pitchFamily="34" charset="-127"/>
                    <a:ea typeface="바른공군체 Medium" panose="020B0600000101010101" pitchFamily="34" charset="-127"/>
                  </a:endParaRPr>
                </a:p>
                <a:p>
                  <a:pPr algn="ctr">
                    <a:defRPr/>
                  </a:pPr>
                  <a:r>
                    <a:rPr lang="ko-KR" altLang="en-US" sz="1700" dirty="0">
                      <a:latin typeface="바른공군체 Medium" panose="020B0600000101010101" pitchFamily="34" charset="-127"/>
                      <a:ea typeface="바른공군체 Medium" panose="020B0600000101010101" pitchFamily="34" charset="-127"/>
                    </a:rPr>
                    <a:t>뉴스 기사</a:t>
                  </a:r>
                </a:p>
                <a:p>
                  <a:pPr algn="ctr">
                    <a:defRPr/>
                  </a:pPr>
                  <a:r>
                    <a:rPr lang="en-US" altLang="ko-KR" sz="1700" dirty="0">
                      <a:latin typeface="바른공군체 Medium" panose="020B0600000101010101" pitchFamily="34" charset="-127"/>
                      <a:ea typeface="바른공군체 Medium" panose="020B0600000101010101" pitchFamily="34" charset="-127"/>
                    </a:rPr>
                    <a:t>200~350</a:t>
                  </a:r>
                  <a:r>
                    <a:rPr lang="ko-KR" altLang="en-US" sz="1700" dirty="0">
                      <a:latin typeface="바른공군체 Medium" panose="020B0600000101010101" pitchFamily="34" charset="-127"/>
                      <a:ea typeface="바른공군체 Medium" panose="020B0600000101010101" pitchFamily="34" charset="-127"/>
                    </a:rPr>
                    <a:t>개 </a:t>
                  </a:r>
                </a:p>
              </p:txBody>
            </p:sp>
            <p:pic>
              <p:nvPicPr>
                <p:cNvPr id="10" name="그래픽 9" descr="용지 윤곽선">
                  <a:extLst>
                    <a:ext uri="{FF2B5EF4-FFF2-40B4-BE49-F238E27FC236}">
                      <a16:creationId xmlns:a16="http://schemas.microsoft.com/office/drawing/2014/main" id="{4BE9223A-28D6-9D3A-BFB4-06C4E6BB55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7872" y="2887668"/>
                  <a:ext cx="720000" cy="720000"/>
                </a:xfrm>
                <a:prstGeom prst="rect">
                  <a:avLst/>
                </a:prstGeom>
              </p:spPr>
            </p:pic>
            <p:sp>
              <p:nvSpPr>
                <p:cNvPr id="13" name="왼쪽 중괄호 12">
                  <a:extLst>
                    <a:ext uri="{FF2B5EF4-FFF2-40B4-BE49-F238E27FC236}">
                      <a16:creationId xmlns:a16="http://schemas.microsoft.com/office/drawing/2014/main" id="{90DAC84A-C64A-D554-A770-3BEA909D4BA2}"/>
                    </a:ext>
                  </a:extLst>
                </p:cNvPr>
                <p:cNvSpPr/>
                <p:nvPr/>
              </p:nvSpPr>
              <p:spPr>
                <a:xfrm>
                  <a:off x="4565689" y="2925562"/>
                  <a:ext cx="289367" cy="792000"/>
                </a:xfrm>
                <a:prstGeom prst="leftBrace">
                  <a:avLst>
                    <a:gd name="adj1" fmla="val 25366"/>
                    <a:gd name="adj2" fmla="val 50413"/>
                  </a:avLst>
                </a:prstGeom>
                <a:ln w="38100">
                  <a:solidFill>
                    <a:srgbClr val="092E8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E224DF77-1BAC-E3D4-F5FF-DBFA7655F35F}"/>
                  </a:ext>
                </a:extLst>
              </p:cNvPr>
              <p:cNvSpPr/>
              <p:nvPr/>
            </p:nvSpPr>
            <p:spPr>
              <a:xfrm>
                <a:off x="2359373" y="3923818"/>
                <a:ext cx="1886673" cy="400110"/>
              </a:xfrm>
              <a:prstGeom prst="round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latin typeface="바른공군체 Medium" panose="020B0600000101010101" pitchFamily="34" charset="-127"/>
                    <a:ea typeface="바른공군체 Medium" panose="020B0600000101010101" pitchFamily="34" charset="-127"/>
                  </a:rPr>
                  <a:t>TOPIC </a:t>
                </a:r>
                <a:r>
                  <a:rPr lang="en-US" altLang="ko-KR" dirty="0">
                    <a:latin typeface="바른공군체 Medium" panose="020B0600000101010101" pitchFamily="34" charset="-127"/>
                    <a:ea typeface="바른공군체 Medium" panose="020B0600000101010101" pitchFamily="34" charset="-127"/>
                  </a:rPr>
                  <a:t>1</a:t>
                </a:r>
                <a:endParaRPr lang="ko-KR" altLang="en-US" dirty="0">
                  <a:latin typeface="바른공군체 Medium" panose="020B0600000101010101" pitchFamily="34" charset="-127"/>
                  <a:ea typeface="바른공군체 Medium" panose="020B0600000101010101" pitchFamily="34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C7E87C8-57CE-AD98-3053-0D045B04A8DD}"/>
                </a:ext>
              </a:extLst>
            </p:cNvPr>
            <p:cNvGrpSpPr/>
            <p:nvPr/>
          </p:nvGrpSpPr>
          <p:grpSpPr>
            <a:xfrm>
              <a:off x="4562362" y="2624261"/>
              <a:ext cx="3048619" cy="1649180"/>
              <a:chOff x="1778400" y="2674748"/>
              <a:chExt cx="3048619" cy="1649180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466F8ACE-FF2C-A17B-900B-FA26B1734E01}"/>
                  </a:ext>
                </a:extLst>
              </p:cNvPr>
              <p:cNvGrpSpPr/>
              <p:nvPr/>
            </p:nvGrpSpPr>
            <p:grpSpPr>
              <a:xfrm>
                <a:off x="1778400" y="2674748"/>
                <a:ext cx="3048619" cy="1006131"/>
                <a:chOff x="3531264" y="2878536"/>
                <a:chExt cx="3048619" cy="1006131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512C3D9-3C98-BB7A-6B51-8AD3CCCDA317}"/>
                    </a:ext>
                  </a:extLst>
                </p:cNvPr>
                <p:cNvSpPr txBox="1"/>
                <p:nvPr/>
              </p:nvSpPr>
              <p:spPr>
                <a:xfrm>
                  <a:off x="3531264" y="3607668"/>
                  <a:ext cx="127321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바른공군체 Medium" panose="020B0600000101010101" pitchFamily="34" charset="-127"/>
                      <a:ea typeface="바른공군체 Medium" panose="020B0600000101010101" pitchFamily="34" charset="-127"/>
                    </a:rPr>
                    <a:t>보도자료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54AE121-8157-F032-71F0-9F314FA03460}"/>
                    </a:ext>
                  </a:extLst>
                </p:cNvPr>
                <p:cNvSpPr txBox="1"/>
                <p:nvPr/>
              </p:nvSpPr>
              <p:spPr>
                <a:xfrm>
                  <a:off x="4892873" y="2878536"/>
                  <a:ext cx="1687010" cy="877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1700" dirty="0">
                      <a:latin typeface="바른공군체 Medium" panose="020B0600000101010101" pitchFamily="34" charset="-127"/>
                      <a:ea typeface="바른공군체 Medium" panose="020B0600000101010101" pitchFamily="34" charset="-127"/>
                    </a:rPr>
                    <a:t>해당 키워드</a:t>
                  </a:r>
                  <a:endParaRPr lang="en-US" altLang="ko-KR" sz="1700" dirty="0">
                    <a:latin typeface="바른공군체 Medium" panose="020B0600000101010101" pitchFamily="34" charset="-127"/>
                    <a:ea typeface="바른공군체 Medium" panose="020B0600000101010101" pitchFamily="34" charset="-127"/>
                  </a:endParaRPr>
                </a:p>
                <a:p>
                  <a:pPr algn="ctr">
                    <a:defRPr/>
                  </a:pPr>
                  <a:r>
                    <a:rPr lang="ko-KR" altLang="en-US" sz="1700" dirty="0">
                      <a:latin typeface="바른공군체 Medium" panose="020B0600000101010101" pitchFamily="34" charset="-127"/>
                      <a:ea typeface="바른공군체 Medium" panose="020B0600000101010101" pitchFamily="34" charset="-127"/>
                    </a:rPr>
                    <a:t>뉴스 기사</a:t>
                  </a:r>
                </a:p>
                <a:p>
                  <a:pPr algn="ctr">
                    <a:defRPr/>
                  </a:pPr>
                  <a:r>
                    <a:rPr lang="en-US" altLang="ko-KR" sz="1700" dirty="0">
                      <a:latin typeface="바른공군체 Medium" panose="020B0600000101010101" pitchFamily="34" charset="-127"/>
                      <a:ea typeface="바른공군체 Medium" panose="020B0600000101010101" pitchFamily="34" charset="-127"/>
                    </a:rPr>
                    <a:t>200~350</a:t>
                  </a:r>
                  <a:r>
                    <a:rPr lang="ko-KR" altLang="en-US" sz="1700" dirty="0">
                      <a:latin typeface="바른공군체 Medium" panose="020B0600000101010101" pitchFamily="34" charset="-127"/>
                      <a:ea typeface="바른공군체 Medium" panose="020B0600000101010101" pitchFamily="34" charset="-127"/>
                    </a:rPr>
                    <a:t>개 </a:t>
                  </a:r>
                </a:p>
              </p:txBody>
            </p:sp>
            <p:pic>
              <p:nvPicPr>
                <p:cNvPr id="35" name="그래픽 34" descr="용지 윤곽선">
                  <a:extLst>
                    <a:ext uri="{FF2B5EF4-FFF2-40B4-BE49-F238E27FC236}">
                      <a16:creationId xmlns:a16="http://schemas.microsoft.com/office/drawing/2014/main" id="{FC478C44-9AB2-4AB7-3A2E-6115DA4FD3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7872" y="2887668"/>
                  <a:ext cx="720000" cy="720000"/>
                </a:xfrm>
                <a:prstGeom prst="rect">
                  <a:avLst/>
                </a:prstGeom>
              </p:spPr>
            </p:pic>
            <p:sp>
              <p:nvSpPr>
                <p:cNvPr id="36" name="왼쪽 중괄호 35">
                  <a:extLst>
                    <a:ext uri="{FF2B5EF4-FFF2-40B4-BE49-F238E27FC236}">
                      <a16:creationId xmlns:a16="http://schemas.microsoft.com/office/drawing/2014/main" id="{0AB3E743-8D5D-984C-08EE-317D4ED9CD71}"/>
                    </a:ext>
                  </a:extLst>
                </p:cNvPr>
                <p:cNvSpPr/>
                <p:nvPr/>
              </p:nvSpPr>
              <p:spPr>
                <a:xfrm>
                  <a:off x="4565689" y="2925562"/>
                  <a:ext cx="289367" cy="792000"/>
                </a:xfrm>
                <a:prstGeom prst="leftBrace">
                  <a:avLst>
                    <a:gd name="adj1" fmla="val 25366"/>
                    <a:gd name="adj2" fmla="val 50413"/>
                  </a:avLst>
                </a:prstGeom>
                <a:ln w="38100">
                  <a:solidFill>
                    <a:srgbClr val="092E8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35F39A39-C62F-CEC8-9226-D2546D406F13}"/>
                  </a:ext>
                </a:extLst>
              </p:cNvPr>
              <p:cNvSpPr/>
              <p:nvPr/>
            </p:nvSpPr>
            <p:spPr>
              <a:xfrm>
                <a:off x="2359373" y="3923818"/>
                <a:ext cx="1886673" cy="400110"/>
              </a:xfrm>
              <a:prstGeom prst="round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바른공군체 Medium" panose="020B0600000101010101" pitchFamily="34" charset="-127"/>
                    <a:ea typeface="바른공군체 Medium" panose="020B0600000101010101" pitchFamily="34" charset="-127"/>
                  </a:rPr>
                  <a:t>TOPIC 2</a:t>
                </a:r>
                <a:endParaRPr lang="ko-KR" altLang="en-US" dirty="0">
                  <a:latin typeface="바른공군체 Medium" panose="020B0600000101010101" pitchFamily="34" charset="-127"/>
                  <a:ea typeface="바른공군체 Medium" panose="020B0600000101010101" pitchFamily="34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6A6B95B-B92B-E560-89B2-D668B464FA61}"/>
                </a:ext>
              </a:extLst>
            </p:cNvPr>
            <p:cNvGrpSpPr/>
            <p:nvPr/>
          </p:nvGrpSpPr>
          <p:grpSpPr>
            <a:xfrm>
              <a:off x="7862794" y="2624261"/>
              <a:ext cx="3048619" cy="1649180"/>
              <a:chOff x="1778400" y="2674748"/>
              <a:chExt cx="3048619" cy="1649180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B2E8C74E-B798-1F1A-E355-CBC8DEED92BD}"/>
                  </a:ext>
                </a:extLst>
              </p:cNvPr>
              <p:cNvGrpSpPr/>
              <p:nvPr/>
            </p:nvGrpSpPr>
            <p:grpSpPr>
              <a:xfrm>
                <a:off x="1778400" y="2674748"/>
                <a:ext cx="3048619" cy="1006131"/>
                <a:chOff x="3531264" y="2878536"/>
                <a:chExt cx="3048619" cy="1006131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54721ED-88AD-36FB-E037-6461BF63AD62}"/>
                    </a:ext>
                  </a:extLst>
                </p:cNvPr>
                <p:cNvSpPr txBox="1"/>
                <p:nvPr/>
              </p:nvSpPr>
              <p:spPr>
                <a:xfrm>
                  <a:off x="3531264" y="3607668"/>
                  <a:ext cx="127321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바른공군체 Medium" panose="020B0600000101010101" pitchFamily="34" charset="-127"/>
                      <a:ea typeface="바른공군체 Medium" panose="020B0600000101010101" pitchFamily="34" charset="-127"/>
                    </a:rPr>
                    <a:t>보도자료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50C4A43-7E2B-996F-13BA-7603EC7697F1}"/>
                    </a:ext>
                  </a:extLst>
                </p:cNvPr>
                <p:cNvSpPr txBox="1"/>
                <p:nvPr/>
              </p:nvSpPr>
              <p:spPr>
                <a:xfrm>
                  <a:off x="4892873" y="2878536"/>
                  <a:ext cx="1687010" cy="877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1700" dirty="0">
                      <a:latin typeface="바른공군체 Medium" panose="020B0600000101010101" pitchFamily="34" charset="-127"/>
                      <a:ea typeface="바른공군체 Medium" panose="020B0600000101010101" pitchFamily="34" charset="-127"/>
                    </a:rPr>
                    <a:t>해당 키워드</a:t>
                  </a:r>
                  <a:endParaRPr lang="en-US" altLang="ko-KR" sz="1700" dirty="0">
                    <a:latin typeface="바른공군체 Medium" panose="020B0600000101010101" pitchFamily="34" charset="-127"/>
                    <a:ea typeface="바른공군체 Medium" panose="020B0600000101010101" pitchFamily="34" charset="-127"/>
                  </a:endParaRPr>
                </a:p>
                <a:p>
                  <a:pPr algn="ctr">
                    <a:defRPr/>
                  </a:pPr>
                  <a:r>
                    <a:rPr lang="ko-KR" altLang="en-US" sz="1700" dirty="0">
                      <a:latin typeface="바른공군체 Medium" panose="020B0600000101010101" pitchFamily="34" charset="-127"/>
                      <a:ea typeface="바른공군체 Medium" panose="020B0600000101010101" pitchFamily="34" charset="-127"/>
                    </a:rPr>
                    <a:t>뉴스 기사</a:t>
                  </a:r>
                </a:p>
                <a:p>
                  <a:pPr algn="ctr">
                    <a:defRPr/>
                  </a:pPr>
                  <a:r>
                    <a:rPr lang="en-US" altLang="ko-KR" sz="1700" dirty="0">
                      <a:latin typeface="바른공군체 Medium" panose="020B0600000101010101" pitchFamily="34" charset="-127"/>
                      <a:ea typeface="바른공군체 Medium" panose="020B0600000101010101" pitchFamily="34" charset="-127"/>
                    </a:rPr>
                    <a:t>200~350</a:t>
                  </a:r>
                  <a:r>
                    <a:rPr lang="ko-KR" altLang="en-US" sz="1700" dirty="0">
                      <a:latin typeface="바른공군체 Medium" panose="020B0600000101010101" pitchFamily="34" charset="-127"/>
                      <a:ea typeface="바른공군체 Medium" panose="020B0600000101010101" pitchFamily="34" charset="-127"/>
                    </a:rPr>
                    <a:t>개 </a:t>
                  </a:r>
                </a:p>
              </p:txBody>
            </p:sp>
            <p:pic>
              <p:nvPicPr>
                <p:cNvPr id="42" name="그래픽 41" descr="용지 윤곽선">
                  <a:extLst>
                    <a:ext uri="{FF2B5EF4-FFF2-40B4-BE49-F238E27FC236}">
                      <a16:creationId xmlns:a16="http://schemas.microsoft.com/office/drawing/2014/main" id="{13C07DFE-274E-CC1C-7793-3249ED37C4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7872" y="2887668"/>
                  <a:ext cx="720000" cy="720000"/>
                </a:xfrm>
                <a:prstGeom prst="rect">
                  <a:avLst/>
                </a:prstGeom>
              </p:spPr>
            </p:pic>
            <p:sp>
              <p:nvSpPr>
                <p:cNvPr id="43" name="왼쪽 중괄호 42">
                  <a:extLst>
                    <a:ext uri="{FF2B5EF4-FFF2-40B4-BE49-F238E27FC236}">
                      <a16:creationId xmlns:a16="http://schemas.microsoft.com/office/drawing/2014/main" id="{0D87B904-C325-34F6-9815-68310C93695E}"/>
                    </a:ext>
                  </a:extLst>
                </p:cNvPr>
                <p:cNvSpPr/>
                <p:nvPr/>
              </p:nvSpPr>
              <p:spPr>
                <a:xfrm>
                  <a:off x="4565689" y="2925562"/>
                  <a:ext cx="289367" cy="792000"/>
                </a:xfrm>
                <a:prstGeom prst="leftBrace">
                  <a:avLst>
                    <a:gd name="adj1" fmla="val 25366"/>
                    <a:gd name="adj2" fmla="val 50413"/>
                  </a:avLst>
                </a:prstGeom>
                <a:ln w="38100">
                  <a:solidFill>
                    <a:srgbClr val="092E8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E894F23A-A406-9BD0-8A30-E916D5206706}"/>
                  </a:ext>
                </a:extLst>
              </p:cNvPr>
              <p:cNvSpPr/>
              <p:nvPr/>
            </p:nvSpPr>
            <p:spPr>
              <a:xfrm>
                <a:off x="2359373" y="3923818"/>
                <a:ext cx="1886673" cy="400110"/>
              </a:xfrm>
              <a:prstGeom prst="round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바른공군체 Medium" panose="020B0600000101010101" pitchFamily="34" charset="-127"/>
                    <a:ea typeface="바른공군체 Medium" panose="020B0600000101010101" pitchFamily="34" charset="-127"/>
                  </a:rPr>
                  <a:t>TOPIC 3</a:t>
                </a:r>
                <a:endParaRPr lang="ko-KR" altLang="en-US" dirty="0">
                  <a:latin typeface="바른공군체 Medium" panose="020B0600000101010101" pitchFamily="34" charset="-127"/>
                  <a:ea typeface="바른공군체 Medium" panose="020B0600000101010101" pitchFamily="34" charset="-127"/>
                </a:endParaRP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F8AA183-9317-98B9-1270-BDABADA6B654}"/>
              </a:ext>
            </a:extLst>
          </p:cNvPr>
          <p:cNvSpPr txBox="1"/>
          <p:nvPr/>
        </p:nvSpPr>
        <p:spPr>
          <a:xfrm>
            <a:off x="2551854" y="5701805"/>
            <a:ext cx="609407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i="0" u="none" strike="noStrike" dirty="0" err="1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크롤링을</a:t>
            </a:r>
            <a:r>
              <a:rPr lang="ko-KR" altLang="en-US" sz="2200" i="0" u="none" strike="noStrike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 통해 약 </a:t>
            </a:r>
            <a:r>
              <a:rPr lang="en-US" altLang="ko-KR" sz="2500" b="1" i="0" u="none" strike="noStrike" dirty="0">
                <a:solidFill>
                  <a:srgbClr val="FF000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1000</a:t>
            </a:r>
            <a:r>
              <a:rPr lang="ko-KR" altLang="en-US" sz="2500" b="1" i="0" u="none" strike="noStrike" dirty="0">
                <a:solidFill>
                  <a:srgbClr val="FF000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개</a:t>
            </a:r>
            <a:r>
              <a:rPr lang="ko-KR" altLang="en-US" sz="2200" i="0" u="none" strike="noStrike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의 데이터 수집</a:t>
            </a:r>
            <a:endParaRPr lang="ko-KR" altLang="en-US" sz="22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5CDA3A-F783-A0EE-03E0-F894DB8E59FA}"/>
              </a:ext>
            </a:extLst>
          </p:cNvPr>
          <p:cNvSpPr txBox="1"/>
          <p:nvPr/>
        </p:nvSpPr>
        <p:spPr>
          <a:xfrm>
            <a:off x="2563428" y="6164840"/>
            <a:ext cx="9532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경향신문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동아일보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조선일보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중앙일보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한겨레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, KBS, SBS, MBC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ACFC304-15AA-97ED-F279-A1DE02C28FEC}"/>
              </a:ext>
            </a:extLst>
          </p:cNvPr>
          <p:cNvSpPr/>
          <p:nvPr/>
        </p:nvSpPr>
        <p:spPr>
          <a:xfrm>
            <a:off x="2114067" y="5727712"/>
            <a:ext cx="377018" cy="326366"/>
          </a:xfrm>
          <a:prstGeom prst="rightArrow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23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2BDD3C-B070-8169-E52A-E99BEB14F6B4}"/>
              </a:ext>
            </a:extLst>
          </p:cNvPr>
          <p:cNvSpPr/>
          <p:nvPr/>
        </p:nvSpPr>
        <p:spPr>
          <a:xfrm>
            <a:off x="0" y="0"/>
            <a:ext cx="838200" cy="6858001"/>
          </a:xfrm>
          <a:prstGeom prst="rect">
            <a:avLst/>
          </a:prstGeom>
          <a:solidFill>
            <a:srgbClr val="092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B494CC-6FCB-8314-BE0F-C8243192105F}"/>
              </a:ext>
            </a:extLst>
          </p:cNvPr>
          <p:cNvSpPr/>
          <p:nvPr/>
        </p:nvSpPr>
        <p:spPr>
          <a:xfrm>
            <a:off x="296862" y="367220"/>
            <a:ext cx="1101463" cy="1101463"/>
          </a:xfrm>
          <a:prstGeom prst="ellipse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03</a:t>
            </a:r>
            <a:endParaRPr lang="ko-KR" altLang="en-US" sz="35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CD9C855-D11A-56E3-499F-E716CC9C4444}"/>
              </a:ext>
            </a:extLst>
          </p:cNvPr>
          <p:cNvSpPr txBox="1">
            <a:spLocks/>
          </p:cNvSpPr>
          <p:nvPr/>
        </p:nvSpPr>
        <p:spPr>
          <a:xfrm>
            <a:off x="1398324" y="319199"/>
            <a:ext cx="54423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데이터 수집 및 구성</a:t>
            </a:r>
            <a:endParaRPr lang="ko-KR" altLang="en-US" sz="4500" dirty="0">
              <a:solidFill>
                <a:srgbClr val="092E87"/>
              </a:solidFill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F03DA-83ED-8E6E-8A43-1678130573BB}"/>
              </a:ext>
            </a:extLst>
          </p:cNvPr>
          <p:cNvSpPr txBox="1"/>
          <p:nvPr/>
        </p:nvSpPr>
        <p:spPr>
          <a:xfrm>
            <a:off x="1527858" y="1418135"/>
            <a:ext cx="423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Task 1 Data Set</a:t>
            </a:r>
            <a:endParaRPr lang="ko-KR" altLang="en-US" sz="20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9D4C0FA2-8AB3-0CA7-ADFC-EB8843769C2C}"/>
              </a:ext>
            </a:extLst>
          </p:cNvPr>
          <p:cNvSpPr/>
          <p:nvPr/>
        </p:nvSpPr>
        <p:spPr>
          <a:xfrm>
            <a:off x="2114067" y="5727712"/>
            <a:ext cx="377018" cy="326366"/>
          </a:xfrm>
          <a:prstGeom prst="rightArrow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9C428F-65C6-8D23-30F2-34ACC24AD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853" y="1985761"/>
            <a:ext cx="8100000" cy="3461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E3C0C2-D512-9C20-0B5B-17BCD392331C}"/>
              </a:ext>
            </a:extLst>
          </p:cNvPr>
          <p:cNvSpPr txBox="1"/>
          <p:nvPr/>
        </p:nvSpPr>
        <p:spPr>
          <a:xfrm>
            <a:off x="2551854" y="5701805"/>
            <a:ext cx="6094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i="0" u="none" strike="noStrike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크롤링한 </a:t>
            </a:r>
            <a:r>
              <a:rPr lang="en-US" altLang="ko-KR" sz="2200" i="0" u="none" strike="noStrike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txt</a:t>
            </a:r>
            <a:r>
              <a:rPr lang="ko-KR" altLang="en-US" sz="2200" i="0" u="none" strike="noStrike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파일을 </a:t>
            </a:r>
            <a:r>
              <a:rPr lang="en-US" altLang="ko-KR" sz="2200" i="0" u="none" strike="noStrike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csv</a:t>
            </a:r>
            <a:r>
              <a:rPr lang="ko-KR" altLang="en-US" sz="2200" i="0" u="none" strike="noStrike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파일로 변환해 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65B64-F553-8B36-4BE3-9A5504529501}"/>
              </a:ext>
            </a:extLst>
          </p:cNvPr>
          <p:cNvSpPr txBox="1"/>
          <p:nvPr/>
        </p:nvSpPr>
        <p:spPr>
          <a:xfrm>
            <a:off x="6447105" y="5383792"/>
            <a:ext cx="4236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1)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크롤링된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뉴스 기사 데이터 예시</a:t>
            </a:r>
          </a:p>
        </p:txBody>
      </p:sp>
    </p:spTree>
    <p:extLst>
      <p:ext uri="{BB962C8B-B14F-4D97-AF65-F5344CB8AC3E}">
        <p14:creationId xmlns:p14="http://schemas.microsoft.com/office/powerpoint/2010/main" val="1846560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2BDD3C-B070-8169-E52A-E99BEB14F6B4}"/>
              </a:ext>
            </a:extLst>
          </p:cNvPr>
          <p:cNvSpPr/>
          <p:nvPr/>
        </p:nvSpPr>
        <p:spPr>
          <a:xfrm>
            <a:off x="0" y="0"/>
            <a:ext cx="838200" cy="6858001"/>
          </a:xfrm>
          <a:prstGeom prst="rect">
            <a:avLst/>
          </a:prstGeom>
          <a:solidFill>
            <a:srgbClr val="092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B494CC-6FCB-8314-BE0F-C8243192105F}"/>
              </a:ext>
            </a:extLst>
          </p:cNvPr>
          <p:cNvSpPr/>
          <p:nvPr/>
        </p:nvSpPr>
        <p:spPr>
          <a:xfrm>
            <a:off x="296862" y="367220"/>
            <a:ext cx="1101463" cy="1101463"/>
          </a:xfrm>
          <a:prstGeom prst="ellipse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03</a:t>
            </a:r>
            <a:endParaRPr lang="ko-KR" altLang="en-US" sz="35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CD9C855-D11A-56E3-499F-E716CC9C4444}"/>
              </a:ext>
            </a:extLst>
          </p:cNvPr>
          <p:cNvSpPr txBox="1">
            <a:spLocks/>
          </p:cNvSpPr>
          <p:nvPr/>
        </p:nvSpPr>
        <p:spPr>
          <a:xfrm>
            <a:off x="1398324" y="319199"/>
            <a:ext cx="54423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데이터 수집 및 구성</a:t>
            </a:r>
            <a:endParaRPr lang="ko-KR" altLang="en-US" sz="4500" dirty="0">
              <a:solidFill>
                <a:srgbClr val="092E87"/>
              </a:solidFill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F03DA-83ED-8E6E-8A43-1678130573BB}"/>
              </a:ext>
            </a:extLst>
          </p:cNvPr>
          <p:cNvSpPr txBox="1"/>
          <p:nvPr/>
        </p:nvSpPr>
        <p:spPr>
          <a:xfrm>
            <a:off x="1527858" y="1418135"/>
            <a:ext cx="423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Task 2 Data Set - </a:t>
            </a:r>
            <a:r>
              <a:rPr lang="ko-KR" altLang="en-US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사전학습용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9D4C0FA2-8AB3-0CA7-ADFC-EB8843769C2C}"/>
              </a:ext>
            </a:extLst>
          </p:cNvPr>
          <p:cNvSpPr/>
          <p:nvPr/>
        </p:nvSpPr>
        <p:spPr>
          <a:xfrm>
            <a:off x="2114067" y="5727712"/>
            <a:ext cx="377018" cy="326366"/>
          </a:xfrm>
          <a:prstGeom prst="rightArrow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E3C0C2-D512-9C20-0B5B-17BCD392331C}"/>
              </a:ext>
            </a:extLst>
          </p:cNvPr>
          <p:cNvSpPr txBox="1"/>
          <p:nvPr/>
        </p:nvSpPr>
        <p:spPr>
          <a:xfrm>
            <a:off x="2551854" y="5701805"/>
            <a:ext cx="9640146" cy="790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i="0" u="none" strike="noStrike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(</a:t>
            </a:r>
            <a:r>
              <a:rPr lang="ko-KR" altLang="en-US" sz="2200" i="0" u="none" strike="noStrike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국내 논문</a:t>
            </a:r>
            <a:r>
              <a:rPr lang="en-US" altLang="ko-KR" sz="2200" i="0" u="none" strike="noStrike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) </a:t>
            </a:r>
            <a:r>
              <a:rPr lang="ko-KR" altLang="en-US" sz="2200" i="0" u="none" strike="noStrike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문장 의미 </a:t>
            </a:r>
            <a:r>
              <a:rPr lang="ko-KR" altLang="en-US" sz="2200" i="0" u="none" strike="noStrike" dirty="0" err="1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태깅</a:t>
            </a:r>
            <a:r>
              <a:rPr lang="ko-KR" altLang="en-US" sz="2200" i="0" u="none" strike="noStrike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 데이터셋 中 ‘후속연구</a:t>
            </a:r>
            <a:r>
              <a:rPr lang="ko-KR" altLang="en-US" sz="22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제안</a:t>
            </a:r>
            <a:r>
              <a:rPr lang="ko-KR" altLang="en-US" sz="2200" i="0" u="none" strike="noStrike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’</a:t>
            </a:r>
            <a:endParaRPr lang="en-US" altLang="ko-KR" sz="2200" i="0" u="none" strike="noStrike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i="0" u="none" strike="noStrike" dirty="0">
                <a:solidFill>
                  <a:schemeClr val="bg2">
                    <a:lumMod val="50000"/>
                  </a:schemeClr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문제정의</a:t>
            </a:r>
            <a:r>
              <a:rPr lang="en-US" altLang="ko-KR" sz="1700" i="0" u="none" strike="noStrike" dirty="0">
                <a:solidFill>
                  <a:schemeClr val="bg2">
                    <a:lumMod val="50000"/>
                  </a:schemeClr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, </a:t>
            </a:r>
            <a:r>
              <a:rPr lang="ko-KR" altLang="en-US" sz="1700" i="0" u="none" strike="noStrike" dirty="0">
                <a:solidFill>
                  <a:schemeClr val="bg2">
                    <a:lumMod val="50000"/>
                  </a:schemeClr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가설설정</a:t>
            </a:r>
            <a:r>
              <a:rPr lang="en-US" altLang="ko-KR" sz="1700" i="0" u="none" strike="noStrike" dirty="0">
                <a:solidFill>
                  <a:schemeClr val="bg2">
                    <a:lumMod val="50000"/>
                  </a:schemeClr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, </a:t>
            </a:r>
            <a:r>
              <a:rPr lang="ko-KR" altLang="en-US" sz="1700" i="0" u="none" strike="noStrike" dirty="0">
                <a:solidFill>
                  <a:schemeClr val="bg2">
                    <a:lumMod val="50000"/>
                  </a:schemeClr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기술정의</a:t>
            </a:r>
            <a:r>
              <a:rPr lang="en-US" altLang="ko-KR" sz="1700" i="0" u="none" strike="noStrike" dirty="0">
                <a:solidFill>
                  <a:schemeClr val="bg2">
                    <a:lumMod val="50000"/>
                  </a:schemeClr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, </a:t>
            </a:r>
            <a:r>
              <a:rPr lang="ko-KR" altLang="en-US" sz="1700" i="0" u="none" strike="noStrike" dirty="0">
                <a:solidFill>
                  <a:schemeClr val="bg2">
                    <a:lumMod val="50000"/>
                  </a:schemeClr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대상데이터</a:t>
            </a:r>
            <a:r>
              <a:rPr lang="en-US" altLang="ko-KR" sz="1700" i="0" u="none" strike="noStrike" dirty="0">
                <a:solidFill>
                  <a:schemeClr val="bg2">
                    <a:lumMod val="50000"/>
                  </a:schemeClr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, </a:t>
            </a:r>
            <a:r>
              <a:rPr lang="ko-KR" altLang="en-US" sz="1700" i="0" u="none" strike="noStrike" dirty="0">
                <a:solidFill>
                  <a:schemeClr val="bg2">
                    <a:lumMod val="50000"/>
                  </a:schemeClr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분석방법</a:t>
            </a:r>
            <a:r>
              <a:rPr lang="en-US" altLang="ko-KR" sz="1700" i="0" u="none" strike="noStrike" dirty="0">
                <a:solidFill>
                  <a:schemeClr val="bg2">
                    <a:lumMod val="50000"/>
                  </a:schemeClr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, </a:t>
            </a:r>
            <a:r>
              <a:rPr lang="ko-KR" altLang="en-US" sz="1700" i="0" u="none" strike="noStrike" dirty="0">
                <a:solidFill>
                  <a:schemeClr val="bg2">
                    <a:lumMod val="50000"/>
                  </a:schemeClr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제안방법</a:t>
            </a:r>
            <a:r>
              <a:rPr lang="en-US" altLang="ko-KR" sz="1700" i="0" u="none" strike="noStrike" dirty="0">
                <a:solidFill>
                  <a:schemeClr val="bg2">
                    <a:lumMod val="50000"/>
                  </a:schemeClr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, </a:t>
            </a:r>
            <a:r>
              <a:rPr lang="ko-KR" altLang="en-US" sz="1700" i="0" u="none" strike="noStrike" dirty="0">
                <a:solidFill>
                  <a:schemeClr val="bg2">
                    <a:lumMod val="50000"/>
                  </a:schemeClr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이론모형</a:t>
            </a:r>
            <a:r>
              <a:rPr lang="en-US" altLang="ko-KR" sz="1700" i="0" u="none" strike="noStrike" dirty="0">
                <a:solidFill>
                  <a:schemeClr val="bg2">
                    <a:lumMod val="50000"/>
                  </a:schemeClr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, </a:t>
            </a:r>
            <a:r>
              <a:rPr lang="ko-KR" altLang="en-US" sz="1700" i="0" u="none" strike="noStrike" dirty="0">
                <a:solidFill>
                  <a:schemeClr val="bg2">
                    <a:lumMod val="50000"/>
                  </a:schemeClr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성능효과</a:t>
            </a:r>
            <a:r>
              <a:rPr lang="en-US" altLang="ko-KR" sz="1700" i="0" u="none" strike="noStrike" dirty="0">
                <a:solidFill>
                  <a:schemeClr val="bg2">
                    <a:lumMod val="50000"/>
                  </a:schemeClr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, </a:t>
            </a:r>
            <a:r>
              <a:rPr lang="ko-KR" altLang="en-US" sz="1700" i="0" u="none" strike="noStrike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후속연구제안</a:t>
            </a:r>
            <a:r>
              <a:rPr lang="ko-KR" altLang="en-US" sz="1700" i="0" u="none" strike="noStrike" dirty="0">
                <a:solidFill>
                  <a:schemeClr val="bg2">
                    <a:lumMod val="50000"/>
                  </a:schemeClr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F9B7DC-76B6-0364-26D2-6E66558CC40F}"/>
              </a:ext>
            </a:extLst>
          </p:cNvPr>
          <p:cNvGrpSpPr/>
          <p:nvPr/>
        </p:nvGrpSpPr>
        <p:grpSpPr>
          <a:xfrm>
            <a:off x="3306259" y="2024308"/>
            <a:ext cx="6480000" cy="3253748"/>
            <a:chOff x="2112940" y="2077437"/>
            <a:chExt cx="6480000" cy="325374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1B972A2-E60D-48CC-8685-5E576CE20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112940" y="2077437"/>
              <a:ext cx="6480000" cy="1351563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11A8DC0-D43A-D2B5-4BE6-FC7C955E53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17" b="7880"/>
            <a:stretch/>
          </p:blipFill>
          <p:spPr>
            <a:xfrm>
              <a:off x="2114067" y="3439520"/>
              <a:ext cx="6478873" cy="189166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7D6E61-2256-9705-4C96-BF9C261C981F}"/>
              </a:ext>
            </a:extLst>
          </p:cNvPr>
          <p:cNvSpPr/>
          <p:nvPr/>
        </p:nvSpPr>
        <p:spPr>
          <a:xfrm>
            <a:off x="3306259" y="2564019"/>
            <a:ext cx="1116000" cy="304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C3B7DD-51AC-CA86-D61C-84E7A320652F}"/>
              </a:ext>
            </a:extLst>
          </p:cNvPr>
          <p:cNvSpPr/>
          <p:nvPr/>
        </p:nvSpPr>
        <p:spPr>
          <a:xfrm>
            <a:off x="3757670" y="4120590"/>
            <a:ext cx="1288891" cy="335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815D08-1642-F3DB-C384-6A924A93C547}"/>
              </a:ext>
            </a:extLst>
          </p:cNvPr>
          <p:cNvSpPr txBox="1"/>
          <p:nvPr/>
        </p:nvSpPr>
        <p:spPr>
          <a:xfrm>
            <a:off x="5648453" y="5291194"/>
            <a:ext cx="4236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문장 의미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태깅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데이터셋 예시</a:t>
            </a:r>
          </a:p>
        </p:txBody>
      </p:sp>
    </p:spTree>
    <p:extLst>
      <p:ext uri="{BB962C8B-B14F-4D97-AF65-F5344CB8AC3E}">
        <p14:creationId xmlns:p14="http://schemas.microsoft.com/office/powerpoint/2010/main" val="401859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2BDD3C-B070-8169-E52A-E99BEB14F6B4}"/>
              </a:ext>
            </a:extLst>
          </p:cNvPr>
          <p:cNvSpPr/>
          <p:nvPr/>
        </p:nvSpPr>
        <p:spPr>
          <a:xfrm>
            <a:off x="0" y="0"/>
            <a:ext cx="838200" cy="6858001"/>
          </a:xfrm>
          <a:prstGeom prst="rect">
            <a:avLst/>
          </a:prstGeom>
          <a:solidFill>
            <a:srgbClr val="092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B494CC-6FCB-8314-BE0F-C8243192105F}"/>
              </a:ext>
            </a:extLst>
          </p:cNvPr>
          <p:cNvSpPr/>
          <p:nvPr/>
        </p:nvSpPr>
        <p:spPr>
          <a:xfrm>
            <a:off x="296862" y="367220"/>
            <a:ext cx="1101463" cy="1101463"/>
          </a:xfrm>
          <a:prstGeom prst="ellipse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03</a:t>
            </a:r>
            <a:endParaRPr lang="ko-KR" altLang="en-US" sz="35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CD9C855-D11A-56E3-499F-E716CC9C4444}"/>
              </a:ext>
            </a:extLst>
          </p:cNvPr>
          <p:cNvSpPr txBox="1">
            <a:spLocks/>
          </p:cNvSpPr>
          <p:nvPr/>
        </p:nvSpPr>
        <p:spPr>
          <a:xfrm>
            <a:off x="1398324" y="319199"/>
            <a:ext cx="54423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데이터 수집 및 구성</a:t>
            </a:r>
            <a:endParaRPr lang="ko-KR" altLang="en-US" sz="4500" dirty="0">
              <a:solidFill>
                <a:srgbClr val="092E87"/>
              </a:solidFill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F03DA-83ED-8E6E-8A43-1678130573BB}"/>
              </a:ext>
            </a:extLst>
          </p:cNvPr>
          <p:cNvSpPr txBox="1"/>
          <p:nvPr/>
        </p:nvSpPr>
        <p:spPr>
          <a:xfrm>
            <a:off x="1527858" y="1418135"/>
            <a:ext cx="423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Task 2 Data Set - </a:t>
            </a:r>
            <a:r>
              <a:rPr lang="ko-KR" altLang="en-US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검증용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9D4C0FA2-8AB3-0CA7-ADFC-EB8843769C2C}"/>
              </a:ext>
            </a:extLst>
          </p:cNvPr>
          <p:cNvSpPr/>
          <p:nvPr/>
        </p:nvSpPr>
        <p:spPr>
          <a:xfrm>
            <a:off x="2114067" y="6318025"/>
            <a:ext cx="377018" cy="326366"/>
          </a:xfrm>
          <a:prstGeom prst="rightArrow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E3C0C2-D512-9C20-0B5B-17BCD392331C}"/>
              </a:ext>
            </a:extLst>
          </p:cNvPr>
          <p:cNvSpPr txBox="1"/>
          <p:nvPr/>
        </p:nvSpPr>
        <p:spPr>
          <a:xfrm>
            <a:off x="2551853" y="6292118"/>
            <a:ext cx="84093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i="0" u="none" strike="noStrike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Task 1 Data Set</a:t>
            </a:r>
            <a:r>
              <a:rPr lang="ko-KR" altLang="en-US" sz="2200" i="0" u="none" strike="noStrike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에서 마침표를 기준으로 마지막 </a:t>
            </a:r>
            <a:r>
              <a:rPr lang="en-US" altLang="ko-KR" sz="2200" i="0" u="none" strike="noStrike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5</a:t>
            </a:r>
            <a:r>
              <a:rPr lang="ko-KR" altLang="en-US" sz="2200" i="0" u="none" strike="noStrike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문장만 사용</a:t>
            </a:r>
            <a:endParaRPr lang="en-US" altLang="ko-KR" sz="2200" i="0" u="none" strike="noStrike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0167A0D-F993-84DD-58EC-3E157D9B9313}"/>
              </a:ext>
            </a:extLst>
          </p:cNvPr>
          <p:cNvGrpSpPr/>
          <p:nvPr/>
        </p:nvGrpSpPr>
        <p:grpSpPr>
          <a:xfrm>
            <a:off x="2348874" y="1902385"/>
            <a:ext cx="8100000" cy="4096248"/>
            <a:chOff x="2203048" y="1724855"/>
            <a:chExt cx="8100000" cy="409624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E1AC8D1-1BBE-9AF2-8F59-453050C0D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03048" y="1724855"/>
              <a:ext cx="8100000" cy="4096248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BD7B21E-8D52-57AE-AE07-3B685C81EE8A}"/>
                </a:ext>
              </a:extLst>
            </p:cNvPr>
            <p:cNvSpPr/>
            <p:nvPr/>
          </p:nvSpPr>
          <p:spPr>
            <a:xfrm rot="18258912">
              <a:off x="5452495" y="2225411"/>
              <a:ext cx="360000" cy="360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2B2BC8-1E38-F8CF-B259-0701C1955AA9}"/>
                </a:ext>
              </a:extLst>
            </p:cNvPr>
            <p:cNvSpPr/>
            <p:nvPr/>
          </p:nvSpPr>
          <p:spPr>
            <a:xfrm rot="18258912">
              <a:off x="4078974" y="3338571"/>
              <a:ext cx="360000" cy="360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F8F0E06-88D2-2A6C-27EF-7E0151C788E2}"/>
                </a:ext>
              </a:extLst>
            </p:cNvPr>
            <p:cNvSpPr/>
            <p:nvPr/>
          </p:nvSpPr>
          <p:spPr>
            <a:xfrm rot="18258912">
              <a:off x="5319411" y="4446599"/>
              <a:ext cx="360000" cy="360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7D5A7E3-9007-7A3C-B605-8C3EF8220BCB}"/>
                </a:ext>
              </a:extLst>
            </p:cNvPr>
            <p:cNvSpPr/>
            <p:nvPr/>
          </p:nvSpPr>
          <p:spPr>
            <a:xfrm rot="18258912">
              <a:off x="7317104" y="4457657"/>
              <a:ext cx="360000" cy="360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EC3FC40-95C7-6668-581F-2B0DCD613BD5}"/>
              </a:ext>
            </a:extLst>
          </p:cNvPr>
          <p:cNvSpPr txBox="1"/>
          <p:nvPr/>
        </p:nvSpPr>
        <p:spPr>
          <a:xfrm>
            <a:off x="6299625" y="5998633"/>
            <a:ext cx="4236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뉴스 기사 데이터 일부 예시</a:t>
            </a:r>
          </a:p>
        </p:txBody>
      </p:sp>
    </p:spTree>
    <p:extLst>
      <p:ext uri="{BB962C8B-B14F-4D97-AF65-F5344CB8AC3E}">
        <p14:creationId xmlns:p14="http://schemas.microsoft.com/office/powerpoint/2010/main" val="2493380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4F695DB-DC86-1236-5974-CE2B7C338309}"/>
              </a:ext>
            </a:extLst>
          </p:cNvPr>
          <p:cNvSpPr/>
          <p:nvPr/>
        </p:nvSpPr>
        <p:spPr>
          <a:xfrm>
            <a:off x="3796496" y="-1"/>
            <a:ext cx="8395504" cy="6858001"/>
          </a:xfrm>
          <a:prstGeom prst="rect">
            <a:avLst/>
          </a:prstGeom>
          <a:solidFill>
            <a:srgbClr val="092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1247FB5-C51B-EA21-F7E9-DF2C445A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9199"/>
            <a:ext cx="379649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0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Contents</a:t>
            </a:r>
            <a:endParaRPr lang="ko-KR" altLang="en-US" sz="5000" dirty="0">
              <a:solidFill>
                <a:srgbClr val="092E87"/>
              </a:solidFill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B15F19-2940-8D79-26A9-3C31E7411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714" y="1524681"/>
            <a:ext cx="4583572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3200" dirty="0">
                <a:solidFill>
                  <a:schemeClr val="bg1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문제 인식</a:t>
            </a:r>
            <a:endParaRPr lang="en-US" altLang="ko-KR" sz="3200" dirty="0">
              <a:solidFill>
                <a:schemeClr val="bg1"/>
              </a:solidFill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3200" dirty="0">
                <a:solidFill>
                  <a:schemeClr val="bg1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프로젝트 설계</a:t>
            </a:r>
            <a:endParaRPr lang="en-US" altLang="ko-KR" sz="3200" dirty="0">
              <a:solidFill>
                <a:schemeClr val="bg1"/>
              </a:solidFill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3200" dirty="0">
                <a:solidFill>
                  <a:schemeClr val="bg1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데이터 수집 및 구성</a:t>
            </a:r>
            <a:endParaRPr lang="en-US" altLang="ko-KR" sz="3200" dirty="0">
              <a:solidFill>
                <a:schemeClr val="bg1"/>
              </a:solidFill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3200" dirty="0">
                <a:solidFill>
                  <a:schemeClr val="bg1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모델 구현</a:t>
            </a:r>
            <a:endParaRPr lang="en-US" altLang="ko-KR" sz="3200" dirty="0">
              <a:solidFill>
                <a:schemeClr val="bg1"/>
              </a:solidFill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3200" dirty="0">
                <a:solidFill>
                  <a:schemeClr val="bg1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기대 효과</a:t>
            </a:r>
            <a:endParaRPr lang="en-US" altLang="ko-KR" sz="3200" dirty="0">
              <a:solidFill>
                <a:schemeClr val="bg1"/>
              </a:solidFill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3200" dirty="0">
                <a:solidFill>
                  <a:schemeClr val="bg1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향후 계획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8BDA513-7015-71C3-E7F9-754BB7B587E2}"/>
              </a:ext>
            </a:extLst>
          </p:cNvPr>
          <p:cNvSpPr txBox="1">
            <a:spLocks/>
          </p:cNvSpPr>
          <p:nvPr/>
        </p:nvSpPr>
        <p:spPr>
          <a:xfrm>
            <a:off x="3090442" y="1524681"/>
            <a:ext cx="179696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bg1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01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bg1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02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bg1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03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bg1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04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bg1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05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bg1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30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D18EDFA-C50F-C579-8C1E-D827B3817E10}"/>
              </a:ext>
            </a:extLst>
          </p:cNvPr>
          <p:cNvGrpSpPr/>
          <p:nvPr/>
        </p:nvGrpSpPr>
        <p:grpSpPr>
          <a:xfrm>
            <a:off x="2132811" y="1039296"/>
            <a:ext cx="7926378" cy="4779409"/>
            <a:chOff x="2189028" y="1223023"/>
            <a:chExt cx="7926378" cy="477940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E0D6A13-6EB6-3D72-F33F-C9D1588BA762}"/>
                </a:ext>
              </a:extLst>
            </p:cNvPr>
            <p:cNvGrpSpPr/>
            <p:nvPr/>
          </p:nvGrpSpPr>
          <p:grpSpPr>
            <a:xfrm>
              <a:off x="2189028" y="1223023"/>
              <a:ext cx="5400000" cy="3240000"/>
              <a:chOff x="2442258" y="1327628"/>
              <a:chExt cx="5400000" cy="3240000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43CEA42-3543-85EA-7433-0DABA67E0A61}"/>
                  </a:ext>
                </a:extLst>
              </p:cNvPr>
              <p:cNvSpPr/>
              <p:nvPr/>
            </p:nvSpPr>
            <p:spPr>
              <a:xfrm>
                <a:off x="2442258" y="1840373"/>
                <a:ext cx="540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396081E8-30CB-226E-B7FE-F5206A24A052}"/>
                  </a:ext>
                </a:extLst>
              </p:cNvPr>
              <p:cNvSpPr/>
              <p:nvPr/>
            </p:nvSpPr>
            <p:spPr>
              <a:xfrm rot="5400000">
                <a:off x="1382225" y="2902628"/>
                <a:ext cx="324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904151A-F97B-C673-D635-8CF1F23D0388}"/>
                </a:ext>
              </a:extLst>
            </p:cNvPr>
            <p:cNvGrpSpPr/>
            <p:nvPr/>
          </p:nvGrpSpPr>
          <p:grpSpPr>
            <a:xfrm rot="10800000">
              <a:off x="4715406" y="2762432"/>
              <a:ext cx="5400000" cy="3240000"/>
              <a:chOff x="2442258" y="1327628"/>
              <a:chExt cx="5400000" cy="324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91BB4D8-489C-FE03-A9E1-955F1777DD36}"/>
                  </a:ext>
                </a:extLst>
              </p:cNvPr>
              <p:cNvSpPr/>
              <p:nvPr/>
            </p:nvSpPr>
            <p:spPr>
              <a:xfrm>
                <a:off x="2442258" y="1840373"/>
                <a:ext cx="540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8355279-8956-4F55-722E-7BD379E11047}"/>
                  </a:ext>
                </a:extLst>
              </p:cNvPr>
              <p:cNvSpPr/>
              <p:nvPr/>
            </p:nvSpPr>
            <p:spPr>
              <a:xfrm rot="5400000">
                <a:off x="1382225" y="2902628"/>
                <a:ext cx="324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" name="제목 1">
            <a:extLst>
              <a:ext uri="{FF2B5EF4-FFF2-40B4-BE49-F238E27FC236}">
                <a16:creationId xmlns:a16="http://schemas.microsoft.com/office/drawing/2014/main" id="{39FD0338-0F3B-B455-913E-6D413D3B9C7A}"/>
              </a:ext>
            </a:extLst>
          </p:cNvPr>
          <p:cNvSpPr txBox="1">
            <a:spLocks/>
          </p:cNvSpPr>
          <p:nvPr/>
        </p:nvSpPr>
        <p:spPr>
          <a:xfrm>
            <a:off x="4197752" y="3009291"/>
            <a:ext cx="3796496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모델 구현</a:t>
            </a:r>
          </a:p>
        </p:txBody>
      </p:sp>
    </p:spTree>
    <p:extLst>
      <p:ext uri="{BB962C8B-B14F-4D97-AF65-F5344CB8AC3E}">
        <p14:creationId xmlns:p14="http://schemas.microsoft.com/office/powerpoint/2010/main" val="1934462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2BDD3C-B070-8169-E52A-E99BEB14F6B4}"/>
              </a:ext>
            </a:extLst>
          </p:cNvPr>
          <p:cNvSpPr/>
          <p:nvPr/>
        </p:nvSpPr>
        <p:spPr>
          <a:xfrm>
            <a:off x="0" y="0"/>
            <a:ext cx="838200" cy="6858001"/>
          </a:xfrm>
          <a:prstGeom prst="rect">
            <a:avLst/>
          </a:prstGeom>
          <a:solidFill>
            <a:srgbClr val="092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B494CC-6FCB-8314-BE0F-C8243192105F}"/>
              </a:ext>
            </a:extLst>
          </p:cNvPr>
          <p:cNvSpPr/>
          <p:nvPr/>
        </p:nvSpPr>
        <p:spPr>
          <a:xfrm>
            <a:off x="296862" y="367220"/>
            <a:ext cx="1101463" cy="1101463"/>
          </a:xfrm>
          <a:prstGeom prst="ellipse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04</a:t>
            </a:r>
            <a:endParaRPr lang="ko-KR" altLang="en-US" sz="35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CD9C855-D11A-56E3-499F-E716CC9C4444}"/>
              </a:ext>
            </a:extLst>
          </p:cNvPr>
          <p:cNvSpPr txBox="1">
            <a:spLocks/>
          </p:cNvSpPr>
          <p:nvPr/>
        </p:nvSpPr>
        <p:spPr>
          <a:xfrm>
            <a:off x="1398324" y="319199"/>
            <a:ext cx="54423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모델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F03DA-83ED-8E6E-8A43-1678130573BB}"/>
              </a:ext>
            </a:extLst>
          </p:cNvPr>
          <p:cNvSpPr txBox="1"/>
          <p:nvPr/>
        </p:nvSpPr>
        <p:spPr>
          <a:xfrm>
            <a:off x="1527858" y="1418135"/>
            <a:ext cx="423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사전 조사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C88A4-2286-20FC-615C-95B8E5AA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514" y="2037072"/>
            <a:ext cx="6660000" cy="39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B2BAE0-357C-110F-A16D-2BF30ADED2AE}"/>
              </a:ext>
            </a:extLst>
          </p:cNvPr>
          <p:cNvSpPr txBox="1"/>
          <p:nvPr/>
        </p:nvSpPr>
        <p:spPr>
          <a:xfrm>
            <a:off x="5568755" y="5986475"/>
            <a:ext cx="4236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모델의 특징 및 장단점 비교</a:t>
            </a:r>
          </a:p>
        </p:txBody>
      </p:sp>
    </p:spTree>
    <p:extLst>
      <p:ext uri="{BB962C8B-B14F-4D97-AF65-F5344CB8AC3E}">
        <p14:creationId xmlns:p14="http://schemas.microsoft.com/office/powerpoint/2010/main" val="880949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2BDD3C-B070-8169-E52A-E99BEB14F6B4}"/>
              </a:ext>
            </a:extLst>
          </p:cNvPr>
          <p:cNvSpPr/>
          <p:nvPr/>
        </p:nvSpPr>
        <p:spPr>
          <a:xfrm>
            <a:off x="0" y="0"/>
            <a:ext cx="838200" cy="6858001"/>
          </a:xfrm>
          <a:prstGeom prst="rect">
            <a:avLst/>
          </a:prstGeom>
          <a:solidFill>
            <a:srgbClr val="092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B494CC-6FCB-8314-BE0F-C8243192105F}"/>
              </a:ext>
            </a:extLst>
          </p:cNvPr>
          <p:cNvSpPr/>
          <p:nvPr/>
        </p:nvSpPr>
        <p:spPr>
          <a:xfrm>
            <a:off x="296862" y="367220"/>
            <a:ext cx="1101463" cy="1101463"/>
          </a:xfrm>
          <a:prstGeom prst="ellipse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04</a:t>
            </a:r>
            <a:endParaRPr lang="ko-KR" altLang="en-US" sz="35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CD9C855-D11A-56E3-499F-E716CC9C4444}"/>
              </a:ext>
            </a:extLst>
          </p:cNvPr>
          <p:cNvSpPr txBox="1">
            <a:spLocks/>
          </p:cNvSpPr>
          <p:nvPr/>
        </p:nvSpPr>
        <p:spPr>
          <a:xfrm>
            <a:off x="1398324" y="319199"/>
            <a:ext cx="54423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모델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F03DA-83ED-8E6E-8A43-1678130573BB}"/>
              </a:ext>
            </a:extLst>
          </p:cNvPr>
          <p:cNvSpPr txBox="1"/>
          <p:nvPr/>
        </p:nvSpPr>
        <p:spPr>
          <a:xfrm>
            <a:off x="1527858" y="1418135"/>
            <a:ext cx="423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Task 1 : </a:t>
            </a:r>
            <a:r>
              <a:rPr lang="ko-KR" altLang="en-US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카피 기사 파악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23AB8E-D0EA-784A-3E23-7496F6B14E76}"/>
              </a:ext>
            </a:extLst>
          </p:cNvPr>
          <p:cNvSpPr txBox="1"/>
          <p:nvPr/>
        </p:nvSpPr>
        <p:spPr>
          <a:xfrm>
            <a:off x="1886670" y="5749599"/>
            <a:ext cx="954912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Step 1) </a:t>
            </a:r>
            <a:r>
              <a:rPr lang="en-US" altLang="ko-KR" sz="1700" dirty="0">
                <a:solidFill>
                  <a:srgbClr val="FF000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Doc2vec</a:t>
            </a:r>
            <a:r>
              <a:rPr lang="ko-KR" altLang="en-US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을 사용해 보도자료와 약 </a:t>
            </a:r>
            <a:r>
              <a:rPr lang="en-US" altLang="ko-KR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300</a:t>
            </a:r>
            <a:r>
              <a:rPr lang="ko-KR" altLang="en-US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개의 기사의 유사도를 각각 판별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FBDB2A-6602-C98F-F615-7DA96AC7969B}"/>
              </a:ext>
            </a:extLst>
          </p:cNvPr>
          <p:cNvSpPr txBox="1"/>
          <p:nvPr/>
        </p:nvSpPr>
        <p:spPr>
          <a:xfrm>
            <a:off x="2326509" y="6223724"/>
            <a:ext cx="609407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3</a:t>
            </a:r>
            <a:r>
              <a:rPr lang="ko-KR" altLang="en-US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개의 주제에 대해 반복 실행</a:t>
            </a:r>
            <a:endParaRPr lang="en-US" altLang="ko-KR" sz="1700" dirty="0">
              <a:solidFill>
                <a:srgbClr val="FF0000"/>
              </a:solidFill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0C30FF2-1308-CD4C-07FD-395DAD2C0FC4}"/>
              </a:ext>
            </a:extLst>
          </p:cNvPr>
          <p:cNvSpPr/>
          <p:nvPr/>
        </p:nvSpPr>
        <p:spPr>
          <a:xfrm>
            <a:off x="2056190" y="6315618"/>
            <a:ext cx="254643" cy="170154"/>
          </a:xfrm>
          <a:prstGeom prst="rightArrow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6E5206-D577-C204-A262-7C5D5CCB6944}"/>
              </a:ext>
            </a:extLst>
          </p:cNvPr>
          <p:cNvGrpSpPr/>
          <p:nvPr/>
        </p:nvGrpSpPr>
        <p:grpSpPr>
          <a:xfrm>
            <a:off x="1982418" y="1926048"/>
            <a:ext cx="8640000" cy="3513817"/>
            <a:chOff x="284078" y="3106973"/>
            <a:chExt cx="12231664" cy="499928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50E3609-61C3-E1B0-DB3F-21EDAF53D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610"/>
            <a:stretch>
              <a:fillRect/>
            </a:stretch>
          </p:blipFill>
          <p:spPr>
            <a:xfrm>
              <a:off x="284078" y="3106973"/>
              <a:ext cx="12231664" cy="1198578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0CA6F2A-BA4E-F805-FC92-AFFC8B4A6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70"/>
            <a:stretch>
              <a:fillRect/>
            </a:stretch>
          </p:blipFill>
          <p:spPr>
            <a:xfrm>
              <a:off x="286678" y="4305552"/>
              <a:ext cx="12229064" cy="3800704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8DCD7AD-07F3-5915-603F-DEA75B827CB2}"/>
              </a:ext>
            </a:extLst>
          </p:cNvPr>
          <p:cNvSpPr txBox="1"/>
          <p:nvPr/>
        </p:nvSpPr>
        <p:spPr>
          <a:xfrm>
            <a:off x="6473796" y="5461606"/>
            <a:ext cx="4236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8) Doc2Vec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85C4F1-CEF6-DA03-691C-93305D547E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1"/>
          <a:stretch/>
        </p:blipFill>
        <p:spPr>
          <a:xfrm>
            <a:off x="1982419" y="1908196"/>
            <a:ext cx="8638164" cy="87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42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2BDD3C-B070-8169-E52A-E99BEB14F6B4}"/>
              </a:ext>
            </a:extLst>
          </p:cNvPr>
          <p:cNvSpPr/>
          <p:nvPr/>
        </p:nvSpPr>
        <p:spPr>
          <a:xfrm>
            <a:off x="0" y="0"/>
            <a:ext cx="838200" cy="6858001"/>
          </a:xfrm>
          <a:prstGeom prst="rect">
            <a:avLst/>
          </a:prstGeom>
          <a:solidFill>
            <a:srgbClr val="092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B494CC-6FCB-8314-BE0F-C8243192105F}"/>
              </a:ext>
            </a:extLst>
          </p:cNvPr>
          <p:cNvSpPr/>
          <p:nvPr/>
        </p:nvSpPr>
        <p:spPr>
          <a:xfrm>
            <a:off x="296862" y="367220"/>
            <a:ext cx="1101463" cy="1101463"/>
          </a:xfrm>
          <a:prstGeom prst="ellipse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04</a:t>
            </a:r>
            <a:endParaRPr lang="ko-KR" altLang="en-US" sz="35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CD9C855-D11A-56E3-499F-E716CC9C4444}"/>
              </a:ext>
            </a:extLst>
          </p:cNvPr>
          <p:cNvSpPr txBox="1">
            <a:spLocks/>
          </p:cNvSpPr>
          <p:nvPr/>
        </p:nvSpPr>
        <p:spPr>
          <a:xfrm>
            <a:off x="1398324" y="319199"/>
            <a:ext cx="54423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모델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F03DA-83ED-8E6E-8A43-1678130573BB}"/>
              </a:ext>
            </a:extLst>
          </p:cNvPr>
          <p:cNvSpPr txBox="1"/>
          <p:nvPr/>
        </p:nvSpPr>
        <p:spPr>
          <a:xfrm>
            <a:off x="1527858" y="1418135"/>
            <a:ext cx="423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Task 1 : </a:t>
            </a:r>
            <a:r>
              <a:rPr lang="ko-KR" altLang="en-US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카피 기사 파악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8400D82-B1C3-F6FE-6081-C7282A64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311" y="1910214"/>
            <a:ext cx="7200000" cy="3529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C897E1-F93B-655D-7922-FC661E55FD95}"/>
              </a:ext>
            </a:extLst>
          </p:cNvPr>
          <p:cNvSpPr txBox="1"/>
          <p:nvPr/>
        </p:nvSpPr>
        <p:spPr>
          <a:xfrm>
            <a:off x="1886670" y="5749599"/>
            <a:ext cx="954912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Step 1) </a:t>
            </a:r>
            <a:r>
              <a:rPr lang="en-US" altLang="ko-KR" sz="1700" dirty="0">
                <a:solidFill>
                  <a:srgbClr val="FF000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Doc2vec</a:t>
            </a:r>
            <a:r>
              <a:rPr lang="ko-KR" altLang="en-US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을 사용해 보도자료와 약 </a:t>
            </a:r>
            <a:r>
              <a:rPr lang="en-US" altLang="ko-KR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300</a:t>
            </a:r>
            <a:r>
              <a:rPr lang="ko-KR" altLang="en-US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개의 기사의 유사도를 각각 판별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AAE9B4-1789-F2A7-8CBC-B4E3BF160D24}"/>
              </a:ext>
            </a:extLst>
          </p:cNvPr>
          <p:cNvSpPr txBox="1"/>
          <p:nvPr/>
        </p:nvSpPr>
        <p:spPr>
          <a:xfrm>
            <a:off x="2326509" y="6223724"/>
            <a:ext cx="609407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3</a:t>
            </a:r>
            <a:r>
              <a:rPr lang="ko-KR" altLang="en-US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개의 주제에 대해 반복 실행</a:t>
            </a:r>
            <a:endParaRPr lang="en-US" altLang="ko-KR" sz="1700" dirty="0">
              <a:solidFill>
                <a:srgbClr val="FF0000"/>
              </a:solidFill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A04545A-5B6E-9DA1-6A96-F94732C8E063}"/>
              </a:ext>
            </a:extLst>
          </p:cNvPr>
          <p:cNvSpPr/>
          <p:nvPr/>
        </p:nvSpPr>
        <p:spPr>
          <a:xfrm>
            <a:off x="2056190" y="6315618"/>
            <a:ext cx="254643" cy="170154"/>
          </a:xfrm>
          <a:prstGeom prst="rightArrow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7F112C-C18A-B258-8D4F-8D5E592A3563}"/>
              </a:ext>
            </a:extLst>
          </p:cNvPr>
          <p:cNvSpPr txBox="1"/>
          <p:nvPr/>
        </p:nvSpPr>
        <p:spPr>
          <a:xfrm>
            <a:off x="4978827" y="5432578"/>
            <a:ext cx="4236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기사의 유사도 결과 예시 </a:t>
            </a:r>
          </a:p>
        </p:txBody>
      </p:sp>
    </p:spTree>
    <p:extLst>
      <p:ext uri="{BB962C8B-B14F-4D97-AF65-F5344CB8AC3E}">
        <p14:creationId xmlns:p14="http://schemas.microsoft.com/office/powerpoint/2010/main" val="1478499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2BDD3C-B070-8169-E52A-E99BEB14F6B4}"/>
              </a:ext>
            </a:extLst>
          </p:cNvPr>
          <p:cNvSpPr/>
          <p:nvPr/>
        </p:nvSpPr>
        <p:spPr>
          <a:xfrm>
            <a:off x="0" y="0"/>
            <a:ext cx="838200" cy="6858001"/>
          </a:xfrm>
          <a:prstGeom prst="rect">
            <a:avLst/>
          </a:prstGeom>
          <a:solidFill>
            <a:srgbClr val="092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B494CC-6FCB-8314-BE0F-C8243192105F}"/>
              </a:ext>
            </a:extLst>
          </p:cNvPr>
          <p:cNvSpPr/>
          <p:nvPr/>
        </p:nvSpPr>
        <p:spPr>
          <a:xfrm>
            <a:off x="296862" y="367220"/>
            <a:ext cx="1101463" cy="1101463"/>
          </a:xfrm>
          <a:prstGeom prst="ellipse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04</a:t>
            </a:r>
            <a:endParaRPr lang="ko-KR" altLang="en-US" sz="35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CD9C855-D11A-56E3-499F-E716CC9C4444}"/>
              </a:ext>
            </a:extLst>
          </p:cNvPr>
          <p:cNvSpPr txBox="1">
            <a:spLocks/>
          </p:cNvSpPr>
          <p:nvPr/>
        </p:nvSpPr>
        <p:spPr>
          <a:xfrm>
            <a:off x="1398324" y="319199"/>
            <a:ext cx="54423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모델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F03DA-83ED-8E6E-8A43-1678130573BB}"/>
              </a:ext>
            </a:extLst>
          </p:cNvPr>
          <p:cNvSpPr txBox="1"/>
          <p:nvPr/>
        </p:nvSpPr>
        <p:spPr>
          <a:xfrm>
            <a:off x="1527858" y="1418135"/>
            <a:ext cx="423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Task 1 : </a:t>
            </a:r>
            <a:r>
              <a:rPr lang="ko-KR" altLang="en-US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카피 기사 파악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C897E1-F93B-655D-7922-FC661E55FD95}"/>
              </a:ext>
            </a:extLst>
          </p:cNvPr>
          <p:cNvSpPr txBox="1"/>
          <p:nvPr/>
        </p:nvSpPr>
        <p:spPr>
          <a:xfrm>
            <a:off x="1886670" y="5749599"/>
            <a:ext cx="954912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Step 2) </a:t>
            </a:r>
            <a:r>
              <a:rPr lang="ko-KR" altLang="en-US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히스토그램을 통해 기사의 유사도 분포 확인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DAE46-C889-FF5B-1590-93DD82B82E9D}"/>
              </a:ext>
            </a:extLst>
          </p:cNvPr>
          <p:cNvSpPr txBox="1"/>
          <p:nvPr/>
        </p:nvSpPr>
        <p:spPr>
          <a:xfrm>
            <a:off x="1886670" y="6149842"/>
            <a:ext cx="954912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Step 3) </a:t>
            </a:r>
            <a:r>
              <a:rPr lang="ko-KR" altLang="en-US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기사들이 보도자료를 어느 정도 카피하는지 파악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EA2D3E-B15A-C364-3C4E-9BDC3A9D2981}"/>
              </a:ext>
            </a:extLst>
          </p:cNvPr>
          <p:cNvSpPr txBox="1"/>
          <p:nvPr/>
        </p:nvSpPr>
        <p:spPr>
          <a:xfrm>
            <a:off x="5530367" y="5476121"/>
            <a:ext cx="4236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기사의 유사도 분포 예시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A2834C1-C229-4FEF-505D-C1C043841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203" y="2091723"/>
            <a:ext cx="6019498" cy="342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37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2BDD3C-B070-8169-E52A-E99BEB14F6B4}"/>
              </a:ext>
            </a:extLst>
          </p:cNvPr>
          <p:cNvSpPr/>
          <p:nvPr/>
        </p:nvSpPr>
        <p:spPr>
          <a:xfrm>
            <a:off x="0" y="0"/>
            <a:ext cx="838200" cy="6858001"/>
          </a:xfrm>
          <a:prstGeom prst="rect">
            <a:avLst/>
          </a:prstGeom>
          <a:solidFill>
            <a:srgbClr val="092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B494CC-6FCB-8314-BE0F-C8243192105F}"/>
              </a:ext>
            </a:extLst>
          </p:cNvPr>
          <p:cNvSpPr/>
          <p:nvPr/>
        </p:nvSpPr>
        <p:spPr>
          <a:xfrm>
            <a:off x="296862" y="367220"/>
            <a:ext cx="1101463" cy="1101463"/>
          </a:xfrm>
          <a:prstGeom prst="ellipse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04</a:t>
            </a:r>
            <a:endParaRPr lang="ko-KR" altLang="en-US" sz="35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CD9C855-D11A-56E3-499F-E716CC9C4444}"/>
              </a:ext>
            </a:extLst>
          </p:cNvPr>
          <p:cNvSpPr txBox="1">
            <a:spLocks/>
          </p:cNvSpPr>
          <p:nvPr/>
        </p:nvSpPr>
        <p:spPr>
          <a:xfrm>
            <a:off x="1398324" y="319199"/>
            <a:ext cx="54423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모델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F03DA-83ED-8E6E-8A43-1678130573BB}"/>
              </a:ext>
            </a:extLst>
          </p:cNvPr>
          <p:cNvSpPr txBox="1"/>
          <p:nvPr/>
        </p:nvSpPr>
        <p:spPr>
          <a:xfrm>
            <a:off x="1527858" y="1418135"/>
            <a:ext cx="423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Task 1 : </a:t>
            </a:r>
            <a:r>
              <a:rPr lang="ko-KR" altLang="en-US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카피 기사 파악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C897E1-F93B-655D-7922-FC661E55FD95}"/>
              </a:ext>
            </a:extLst>
          </p:cNvPr>
          <p:cNvSpPr txBox="1"/>
          <p:nvPr/>
        </p:nvSpPr>
        <p:spPr>
          <a:xfrm>
            <a:off x="1886670" y="5749599"/>
            <a:ext cx="954912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Step 3) </a:t>
            </a:r>
            <a:r>
              <a:rPr lang="ko-KR" altLang="en-US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기사들이 보도자료를 어느 정도 카피하는지 파악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B5F6A95F-1C80-BB8B-81F5-C1948ED72DDB}"/>
              </a:ext>
            </a:extLst>
          </p:cNvPr>
          <p:cNvSpPr/>
          <p:nvPr/>
        </p:nvSpPr>
        <p:spPr>
          <a:xfrm>
            <a:off x="2056190" y="6315618"/>
            <a:ext cx="254643" cy="170154"/>
          </a:xfrm>
          <a:prstGeom prst="rightArrow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78987-3835-1208-4FC9-D40C7C622BDC}"/>
              </a:ext>
            </a:extLst>
          </p:cNvPr>
          <p:cNvSpPr txBox="1"/>
          <p:nvPr/>
        </p:nvSpPr>
        <p:spPr>
          <a:xfrm>
            <a:off x="2326509" y="6223724"/>
            <a:ext cx="751197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뉴스 기사의 특징을 고려해 유사도가 </a:t>
            </a:r>
            <a:r>
              <a:rPr lang="en-US" altLang="ko-KR" sz="1700" dirty="0">
                <a:solidFill>
                  <a:srgbClr val="FF000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30% </a:t>
            </a:r>
            <a:r>
              <a:rPr lang="ko-KR" altLang="en-US" sz="1700" dirty="0">
                <a:solidFill>
                  <a:srgbClr val="FF000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이상</a:t>
            </a:r>
            <a:r>
              <a:rPr lang="ko-KR" altLang="en-US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일 경우 카피로 간주</a:t>
            </a:r>
            <a:endParaRPr lang="en-US" altLang="ko-KR" sz="17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9DCAC2-B6D4-E722-88A6-30C601A29089}"/>
              </a:ext>
            </a:extLst>
          </p:cNvPr>
          <p:cNvSpPr txBox="1"/>
          <p:nvPr/>
        </p:nvSpPr>
        <p:spPr>
          <a:xfrm>
            <a:off x="1900171" y="1966601"/>
            <a:ext cx="954912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유명 표절 판정 사이트 </a:t>
            </a:r>
            <a:r>
              <a:rPr lang="en-US" altLang="ko-KR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‘</a:t>
            </a:r>
            <a:r>
              <a:rPr lang="ko-KR" altLang="en-US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카피 킬러</a:t>
            </a:r>
            <a:r>
              <a:rPr lang="en-US" altLang="ko-KR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’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8EF9BBE-2DE2-B38F-C381-0108CBE0F5E9}"/>
              </a:ext>
            </a:extLst>
          </p:cNvPr>
          <p:cNvSpPr/>
          <p:nvPr/>
        </p:nvSpPr>
        <p:spPr>
          <a:xfrm>
            <a:off x="2069693" y="2706240"/>
            <a:ext cx="254643" cy="170154"/>
          </a:xfrm>
          <a:prstGeom prst="rightArrow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3CBD2-8F30-7000-E148-748B8134BECC}"/>
              </a:ext>
            </a:extLst>
          </p:cNvPr>
          <p:cNvSpPr txBox="1"/>
          <p:nvPr/>
        </p:nvSpPr>
        <p:spPr>
          <a:xfrm>
            <a:off x="2310832" y="2625920"/>
            <a:ext cx="8661967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전체 문장 중 </a:t>
            </a:r>
            <a:r>
              <a:rPr lang="en-US" altLang="ko-KR" sz="1700" dirty="0">
                <a:solidFill>
                  <a:srgbClr val="FF000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20% </a:t>
            </a:r>
            <a:r>
              <a:rPr lang="ko-KR" altLang="en-US" sz="1700" dirty="0">
                <a:solidFill>
                  <a:srgbClr val="FF000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이상</a:t>
            </a:r>
            <a:r>
              <a:rPr lang="ko-KR" altLang="en-US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이 표절 판정 기준에 걸리면 글 전체가 표절인 것으로 간주</a:t>
            </a:r>
            <a:endParaRPr lang="en-US" altLang="ko-KR" sz="17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83B8E8-998B-F6AB-98F5-CE3791326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069" y="3307368"/>
            <a:ext cx="7920000" cy="1879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39A1CE-220B-A45A-8018-4AC4402B6E3C}"/>
              </a:ext>
            </a:extLst>
          </p:cNvPr>
          <p:cNvSpPr txBox="1"/>
          <p:nvPr/>
        </p:nvSpPr>
        <p:spPr>
          <a:xfrm>
            <a:off x="5951094" y="5131632"/>
            <a:ext cx="4236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수원대학교 논문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표절률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기준</a:t>
            </a:r>
          </a:p>
        </p:txBody>
      </p:sp>
    </p:spTree>
    <p:extLst>
      <p:ext uri="{BB962C8B-B14F-4D97-AF65-F5344CB8AC3E}">
        <p14:creationId xmlns:p14="http://schemas.microsoft.com/office/powerpoint/2010/main" val="4274282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2BDD3C-B070-8169-E52A-E99BEB14F6B4}"/>
              </a:ext>
            </a:extLst>
          </p:cNvPr>
          <p:cNvSpPr/>
          <p:nvPr/>
        </p:nvSpPr>
        <p:spPr>
          <a:xfrm>
            <a:off x="0" y="0"/>
            <a:ext cx="838200" cy="6858001"/>
          </a:xfrm>
          <a:prstGeom prst="rect">
            <a:avLst/>
          </a:prstGeom>
          <a:solidFill>
            <a:srgbClr val="092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B494CC-6FCB-8314-BE0F-C8243192105F}"/>
              </a:ext>
            </a:extLst>
          </p:cNvPr>
          <p:cNvSpPr/>
          <p:nvPr/>
        </p:nvSpPr>
        <p:spPr>
          <a:xfrm>
            <a:off x="296862" y="367220"/>
            <a:ext cx="1101463" cy="1101463"/>
          </a:xfrm>
          <a:prstGeom prst="ellipse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04</a:t>
            </a:r>
            <a:endParaRPr lang="ko-KR" altLang="en-US" sz="35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CD9C855-D11A-56E3-499F-E716CC9C4444}"/>
              </a:ext>
            </a:extLst>
          </p:cNvPr>
          <p:cNvSpPr txBox="1">
            <a:spLocks/>
          </p:cNvSpPr>
          <p:nvPr/>
        </p:nvSpPr>
        <p:spPr>
          <a:xfrm>
            <a:off x="1398324" y="319199"/>
            <a:ext cx="54423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모델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F03DA-83ED-8E6E-8A43-1678130573BB}"/>
              </a:ext>
            </a:extLst>
          </p:cNvPr>
          <p:cNvSpPr txBox="1"/>
          <p:nvPr/>
        </p:nvSpPr>
        <p:spPr>
          <a:xfrm>
            <a:off x="1527858" y="1418135"/>
            <a:ext cx="423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Task 2 : </a:t>
            </a:r>
            <a:r>
              <a:rPr lang="ko-KR" altLang="en-US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취재 포함 기사 파악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C897E1-F93B-655D-7922-FC661E55FD95}"/>
              </a:ext>
            </a:extLst>
          </p:cNvPr>
          <p:cNvSpPr txBox="1"/>
          <p:nvPr/>
        </p:nvSpPr>
        <p:spPr>
          <a:xfrm>
            <a:off x="1886670" y="5749599"/>
            <a:ext cx="954912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Step 1) </a:t>
            </a:r>
            <a:r>
              <a:rPr lang="en-US" altLang="ko-KR" sz="1700" dirty="0">
                <a:solidFill>
                  <a:srgbClr val="FF000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GPT/KPF-BERT</a:t>
            </a:r>
            <a:r>
              <a:rPr lang="ko-KR" altLang="en-US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를 사용해 사전 학습 </a:t>
            </a:r>
            <a:r>
              <a:rPr lang="en-US" altLang="ko-KR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 </a:t>
            </a:r>
            <a:endParaRPr lang="ko-KR" altLang="en-US" sz="17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AAE9B4-1789-F2A7-8CBC-B4E3BF160D24}"/>
              </a:ext>
            </a:extLst>
          </p:cNvPr>
          <p:cNvSpPr txBox="1"/>
          <p:nvPr/>
        </p:nvSpPr>
        <p:spPr>
          <a:xfrm>
            <a:off x="2326509" y="6223724"/>
            <a:ext cx="8264326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해결책</a:t>
            </a:r>
            <a:r>
              <a:rPr lang="en-US" altLang="ko-KR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(</a:t>
            </a:r>
            <a:r>
              <a:rPr lang="ko-KR" altLang="en-US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문장 의미 </a:t>
            </a:r>
            <a:r>
              <a:rPr lang="ko-KR" altLang="en-US" sz="1700" dirty="0" err="1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태깅</a:t>
            </a:r>
            <a:r>
              <a:rPr lang="ko-KR" altLang="en-US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 데이터셋 中 ‘후속연구제안’</a:t>
            </a:r>
            <a:r>
              <a:rPr lang="en-US" altLang="ko-KR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) </a:t>
            </a:r>
            <a:r>
              <a:rPr lang="ko-KR" altLang="en-US" sz="1700" dirty="0" err="1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태깅</a:t>
            </a:r>
            <a:r>
              <a:rPr lang="ko-KR" altLang="en-US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 데이터 셋을 사용</a:t>
            </a:r>
            <a:endParaRPr lang="en-US" altLang="ko-KR" sz="17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B9002FE-AA5C-AF5A-6610-F559E7251584}"/>
              </a:ext>
            </a:extLst>
          </p:cNvPr>
          <p:cNvSpPr/>
          <p:nvPr/>
        </p:nvSpPr>
        <p:spPr>
          <a:xfrm>
            <a:off x="2056190" y="6315618"/>
            <a:ext cx="254643" cy="170154"/>
          </a:xfrm>
          <a:prstGeom prst="rightArrow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D6B8611-627F-5170-7B29-F23A6D9FD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511" y="2523834"/>
            <a:ext cx="3960000" cy="22950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576DAB-2F4C-798F-AB9F-4BD74A6D7EC3}"/>
              </a:ext>
            </a:extLst>
          </p:cNvPr>
          <p:cNvSpPr txBox="1"/>
          <p:nvPr/>
        </p:nvSpPr>
        <p:spPr>
          <a:xfrm>
            <a:off x="1965142" y="4705435"/>
            <a:ext cx="4236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10) GPT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모델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B170E4-F37F-C524-14AD-176842524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643" y="2242855"/>
            <a:ext cx="3960000" cy="257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50FACF-B766-E29A-9906-88F848E96595}"/>
              </a:ext>
            </a:extLst>
          </p:cNvPr>
          <p:cNvSpPr txBox="1"/>
          <p:nvPr/>
        </p:nvSpPr>
        <p:spPr>
          <a:xfrm>
            <a:off x="6551358" y="4705435"/>
            <a:ext cx="4236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11) BERT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모델 </a:t>
            </a:r>
          </a:p>
        </p:txBody>
      </p:sp>
    </p:spTree>
    <p:extLst>
      <p:ext uri="{BB962C8B-B14F-4D97-AF65-F5344CB8AC3E}">
        <p14:creationId xmlns:p14="http://schemas.microsoft.com/office/powerpoint/2010/main" val="3482387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2BDD3C-B070-8169-E52A-E99BEB14F6B4}"/>
              </a:ext>
            </a:extLst>
          </p:cNvPr>
          <p:cNvSpPr/>
          <p:nvPr/>
        </p:nvSpPr>
        <p:spPr>
          <a:xfrm>
            <a:off x="0" y="0"/>
            <a:ext cx="838200" cy="6858001"/>
          </a:xfrm>
          <a:prstGeom prst="rect">
            <a:avLst/>
          </a:prstGeom>
          <a:solidFill>
            <a:srgbClr val="092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B494CC-6FCB-8314-BE0F-C8243192105F}"/>
              </a:ext>
            </a:extLst>
          </p:cNvPr>
          <p:cNvSpPr/>
          <p:nvPr/>
        </p:nvSpPr>
        <p:spPr>
          <a:xfrm>
            <a:off x="296862" y="367220"/>
            <a:ext cx="1101463" cy="1101463"/>
          </a:xfrm>
          <a:prstGeom prst="ellipse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04</a:t>
            </a:r>
            <a:endParaRPr lang="ko-KR" altLang="en-US" sz="35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CD9C855-D11A-56E3-499F-E716CC9C4444}"/>
              </a:ext>
            </a:extLst>
          </p:cNvPr>
          <p:cNvSpPr txBox="1">
            <a:spLocks/>
          </p:cNvSpPr>
          <p:nvPr/>
        </p:nvSpPr>
        <p:spPr>
          <a:xfrm>
            <a:off x="1398324" y="319199"/>
            <a:ext cx="54423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모델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F03DA-83ED-8E6E-8A43-1678130573BB}"/>
              </a:ext>
            </a:extLst>
          </p:cNvPr>
          <p:cNvSpPr txBox="1"/>
          <p:nvPr/>
        </p:nvSpPr>
        <p:spPr>
          <a:xfrm>
            <a:off x="1527858" y="1418135"/>
            <a:ext cx="423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Task 2 : </a:t>
            </a:r>
            <a:r>
              <a:rPr lang="ko-KR" altLang="en-US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취재 포함 기사 파악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C897E1-F93B-655D-7922-FC661E55FD95}"/>
              </a:ext>
            </a:extLst>
          </p:cNvPr>
          <p:cNvSpPr txBox="1"/>
          <p:nvPr/>
        </p:nvSpPr>
        <p:spPr>
          <a:xfrm>
            <a:off x="1886670" y="5749599"/>
            <a:ext cx="954912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Step 2) </a:t>
            </a:r>
            <a:r>
              <a:rPr lang="ko-KR" altLang="en-US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학습된 모델에 검증 데이터 기사를 넣어 해결책 제시 여부 분류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AAE9B4-1789-F2A7-8CBC-B4E3BF160D24}"/>
              </a:ext>
            </a:extLst>
          </p:cNvPr>
          <p:cNvSpPr txBox="1"/>
          <p:nvPr/>
        </p:nvSpPr>
        <p:spPr>
          <a:xfrm>
            <a:off x="2326509" y="6223724"/>
            <a:ext cx="8264326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어떤 문장이 해결책인지 하이라이트로 표시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B9002FE-AA5C-AF5A-6610-F559E7251584}"/>
              </a:ext>
            </a:extLst>
          </p:cNvPr>
          <p:cNvSpPr/>
          <p:nvPr/>
        </p:nvSpPr>
        <p:spPr>
          <a:xfrm>
            <a:off x="2056190" y="6315618"/>
            <a:ext cx="254643" cy="170154"/>
          </a:xfrm>
          <a:prstGeom prst="rightArrow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58B18A-1D20-D508-5191-987A8A0BF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511" y="2523834"/>
            <a:ext cx="3960000" cy="2295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BFED6F-021D-482B-19FA-D9C587DBDD43}"/>
              </a:ext>
            </a:extLst>
          </p:cNvPr>
          <p:cNvSpPr txBox="1"/>
          <p:nvPr/>
        </p:nvSpPr>
        <p:spPr>
          <a:xfrm>
            <a:off x="1965142" y="4705435"/>
            <a:ext cx="4236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10) GPT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모델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1B83876-8CB9-5CB5-FB15-D2F60221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643" y="2242855"/>
            <a:ext cx="3960000" cy="257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442F8A-A664-4A11-A286-DDB3A72B0BD5}"/>
              </a:ext>
            </a:extLst>
          </p:cNvPr>
          <p:cNvSpPr txBox="1"/>
          <p:nvPr/>
        </p:nvSpPr>
        <p:spPr>
          <a:xfrm>
            <a:off x="6551358" y="4705435"/>
            <a:ext cx="4236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11) BERT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모델 </a:t>
            </a:r>
          </a:p>
        </p:txBody>
      </p:sp>
    </p:spTree>
    <p:extLst>
      <p:ext uri="{BB962C8B-B14F-4D97-AF65-F5344CB8AC3E}">
        <p14:creationId xmlns:p14="http://schemas.microsoft.com/office/powerpoint/2010/main" val="522513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D18EDFA-C50F-C579-8C1E-D827B3817E10}"/>
              </a:ext>
            </a:extLst>
          </p:cNvPr>
          <p:cNvGrpSpPr/>
          <p:nvPr/>
        </p:nvGrpSpPr>
        <p:grpSpPr>
          <a:xfrm>
            <a:off x="2132811" y="1039296"/>
            <a:ext cx="7926378" cy="4779409"/>
            <a:chOff x="2189028" y="1223023"/>
            <a:chExt cx="7926378" cy="477940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E0D6A13-6EB6-3D72-F33F-C9D1588BA762}"/>
                </a:ext>
              </a:extLst>
            </p:cNvPr>
            <p:cNvGrpSpPr/>
            <p:nvPr/>
          </p:nvGrpSpPr>
          <p:grpSpPr>
            <a:xfrm>
              <a:off x="2189028" y="1223023"/>
              <a:ext cx="5400000" cy="3240000"/>
              <a:chOff x="2442258" y="1327628"/>
              <a:chExt cx="5400000" cy="3240000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43CEA42-3543-85EA-7433-0DABA67E0A61}"/>
                  </a:ext>
                </a:extLst>
              </p:cNvPr>
              <p:cNvSpPr/>
              <p:nvPr/>
            </p:nvSpPr>
            <p:spPr>
              <a:xfrm>
                <a:off x="2442258" y="1840373"/>
                <a:ext cx="540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396081E8-30CB-226E-B7FE-F5206A24A052}"/>
                  </a:ext>
                </a:extLst>
              </p:cNvPr>
              <p:cNvSpPr/>
              <p:nvPr/>
            </p:nvSpPr>
            <p:spPr>
              <a:xfrm rot="5400000">
                <a:off x="1382225" y="2902628"/>
                <a:ext cx="324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904151A-F97B-C673-D635-8CF1F23D0388}"/>
                </a:ext>
              </a:extLst>
            </p:cNvPr>
            <p:cNvGrpSpPr/>
            <p:nvPr/>
          </p:nvGrpSpPr>
          <p:grpSpPr>
            <a:xfrm rot="10800000">
              <a:off x="4715406" y="2762432"/>
              <a:ext cx="5400000" cy="3240000"/>
              <a:chOff x="2442258" y="1327628"/>
              <a:chExt cx="5400000" cy="324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91BB4D8-489C-FE03-A9E1-955F1777DD36}"/>
                  </a:ext>
                </a:extLst>
              </p:cNvPr>
              <p:cNvSpPr/>
              <p:nvPr/>
            </p:nvSpPr>
            <p:spPr>
              <a:xfrm>
                <a:off x="2442258" y="1840373"/>
                <a:ext cx="540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8355279-8956-4F55-722E-7BD379E11047}"/>
                  </a:ext>
                </a:extLst>
              </p:cNvPr>
              <p:cNvSpPr/>
              <p:nvPr/>
            </p:nvSpPr>
            <p:spPr>
              <a:xfrm rot="5400000">
                <a:off x="1382225" y="2902628"/>
                <a:ext cx="324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816A3E0-2367-5CD0-957B-811B8C060285}"/>
              </a:ext>
            </a:extLst>
          </p:cNvPr>
          <p:cNvSpPr txBox="1">
            <a:spLocks/>
          </p:cNvSpPr>
          <p:nvPr/>
        </p:nvSpPr>
        <p:spPr>
          <a:xfrm>
            <a:off x="4197752" y="3009291"/>
            <a:ext cx="3796496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3700013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2BDD3C-B070-8169-E52A-E99BEB14F6B4}"/>
              </a:ext>
            </a:extLst>
          </p:cNvPr>
          <p:cNvSpPr/>
          <p:nvPr/>
        </p:nvSpPr>
        <p:spPr>
          <a:xfrm>
            <a:off x="0" y="0"/>
            <a:ext cx="838200" cy="6858001"/>
          </a:xfrm>
          <a:prstGeom prst="rect">
            <a:avLst/>
          </a:prstGeom>
          <a:solidFill>
            <a:srgbClr val="092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B494CC-6FCB-8314-BE0F-C8243192105F}"/>
              </a:ext>
            </a:extLst>
          </p:cNvPr>
          <p:cNvSpPr/>
          <p:nvPr/>
        </p:nvSpPr>
        <p:spPr>
          <a:xfrm>
            <a:off x="296862" y="367220"/>
            <a:ext cx="1101463" cy="1101463"/>
          </a:xfrm>
          <a:prstGeom prst="ellipse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05</a:t>
            </a:r>
            <a:endParaRPr lang="ko-KR" altLang="en-US" sz="35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CD9C855-D11A-56E3-499F-E716CC9C4444}"/>
              </a:ext>
            </a:extLst>
          </p:cNvPr>
          <p:cNvSpPr txBox="1">
            <a:spLocks/>
          </p:cNvSpPr>
          <p:nvPr/>
        </p:nvSpPr>
        <p:spPr>
          <a:xfrm>
            <a:off x="1398324" y="319199"/>
            <a:ext cx="54423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기대 효과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F03DA-83ED-8E6E-8A43-1678130573BB}"/>
              </a:ext>
            </a:extLst>
          </p:cNvPr>
          <p:cNvSpPr txBox="1"/>
          <p:nvPr/>
        </p:nvSpPr>
        <p:spPr>
          <a:xfrm>
            <a:off x="1527857" y="1418135"/>
            <a:ext cx="5872909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현재 뉴스 기사의 현황 분석 가능</a:t>
            </a:r>
            <a:endParaRPr lang="en-US" altLang="ko-KR" sz="20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      언론사와 기자들의 취재 상황에 대한 문제 제기</a:t>
            </a:r>
            <a:endParaRPr lang="en-US" altLang="ko-KR" sz="20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             </a:t>
            </a:r>
            <a:r>
              <a:rPr lang="ko-KR" altLang="en-US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해결책 모색 가능 및 발전 가능성 제시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       공감 피로의 개선 효과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       비구독자에게 사회 이슈에 대한 관심 유발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DF4C6-4201-6A12-0748-5EB6C126CA95}"/>
              </a:ext>
            </a:extLst>
          </p:cNvPr>
          <p:cNvSpPr txBox="1"/>
          <p:nvPr/>
        </p:nvSpPr>
        <p:spPr>
          <a:xfrm>
            <a:off x="1527679" y="4134324"/>
            <a:ext cx="5185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+ </a:t>
            </a:r>
            <a:r>
              <a:rPr lang="ko-KR" altLang="en-US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향후 발전 방향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424B778-A1EA-A996-9274-53634F2AAE3F}"/>
              </a:ext>
            </a:extLst>
          </p:cNvPr>
          <p:cNvSpPr/>
          <p:nvPr/>
        </p:nvSpPr>
        <p:spPr>
          <a:xfrm>
            <a:off x="2031627" y="2542387"/>
            <a:ext cx="254643" cy="170154"/>
          </a:xfrm>
          <a:prstGeom prst="rightArrow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8E4277D-6CBC-83D9-ADB8-73F1D78F487E}"/>
              </a:ext>
            </a:extLst>
          </p:cNvPr>
          <p:cNvGrpSpPr/>
          <p:nvPr/>
        </p:nvGrpSpPr>
        <p:grpSpPr>
          <a:xfrm>
            <a:off x="7286549" y="3982398"/>
            <a:ext cx="4905451" cy="2010865"/>
            <a:chOff x="6841895" y="1383219"/>
            <a:chExt cx="4905451" cy="2010865"/>
          </a:xfrm>
        </p:grpSpPr>
        <p:graphicFrame>
          <p:nvGraphicFramePr>
            <p:cNvPr id="8" name="차트 7">
              <a:extLst>
                <a:ext uri="{FF2B5EF4-FFF2-40B4-BE49-F238E27FC236}">
                  <a16:creationId xmlns:a16="http://schemas.microsoft.com/office/drawing/2014/main" id="{04ABC25A-EAC9-735D-8BBC-6D6DA85F20E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64631317"/>
                </p:ext>
              </p:extLst>
            </p:nvPr>
          </p:nvGraphicFramePr>
          <p:xfrm>
            <a:off x="6841895" y="1383219"/>
            <a:ext cx="1878176" cy="20108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3" name="차트 12">
              <a:extLst>
                <a:ext uri="{FF2B5EF4-FFF2-40B4-BE49-F238E27FC236}">
                  <a16:creationId xmlns:a16="http://schemas.microsoft.com/office/drawing/2014/main" id="{A16B1F88-2D78-B0B7-EEA1-DDD63A0DD81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86126501"/>
                </p:ext>
              </p:extLst>
            </p:nvPr>
          </p:nvGraphicFramePr>
          <p:xfrm>
            <a:off x="8355532" y="1383219"/>
            <a:ext cx="1878176" cy="20108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8" name="차트 17">
              <a:extLst>
                <a:ext uri="{FF2B5EF4-FFF2-40B4-BE49-F238E27FC236}">
                  <a16:creationId xmlns:a16="http://schemas.microsoft.com/office/drawing/2014/main" id="{5FA7D95C-A296-5CA8-6144-2C101F63D9B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52558981"/>
                </p:ext>
              </p:extLst>
            </p:nvPr>
          </p:nvGraphicFramePr>
          <p:xfrm>
            <a:off x="9869170" y="1383219"/>
            <a:ext cx="1878176" cy="20108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E6C434E-290B-2A85-CAD1-B96764C34A25}"/>
              </a:ext>
            </a:extLst>
          </p:cNvPr>
          <p:cNvSpPr txBox="1"/>
          <p:nvPr/>
        </p:nvSpPr>
        <p:spPr>
          <a:xfrm>
            <a:off x="1855067" y="4649639"/>
            <a:ext cx="6094070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신문사와 기자 별 취재 경향 표시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            </a:t>
            </a:r>
            <a:r>
              <a:rPr lang="ko-KR" altLang="en-US" sz="17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그림과 같은 형태 예상</a:t>
            </a:r>
            <a:endParaRPr lang="en-US" altLang="ko-KR" sz="17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 구독자 개개인의 성향에 맞는 신문사와 기사 제공</a:t>
            </a:r>
            <a:endParaRPr lang="en-US" altLang="ko-KR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FEBE99A-4D0F-FE4E-8687-F6D088177D4D}"/>
              </a:ext>
            </a:extLst>
          </p:cNvPr>
          <p:cNvSpPr/>
          <p:nvPr/>
        </p:nvSpPr>
        <p:spPr>
          <a:xfrm>
            <a:off x="2228214" y="5248778"/>
            <a:ext cx="254643" cy="170154"/>
          </a:xfrm>
          <a:prstGeom prst="rightArrow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BFA769-6F7C-18C4-E4F1-4DFD77842C6D}"/>
              </a:ext>
            </a:extLst>
          </p:cNvPr>
          <p:cNvSpPr txBox="1"/>
          <p:nvPr/>
        </p:nvSpPr>
        <p:spPr>
          <a:xfrm>
            <a:off x="7569262" y="5993263"/>
            <a:ext cx="4236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신문사 별 취재 경향 예시</a:t>
            </a:r>
          </a:p>
        </p:txBody>
      </p:sp>
    </p:spTree>
    <p:extLst>
      <p:ext uri="{BB962C8B-B14F-4D97-AF65-F5344CB8AC3E}">
        <p14:creationId xmlns:p14="http://schemas.microsoft.com/office/powerpoint/2010/main" val="1189512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D18EDFA-C50F-C579-8C1E-D827B3817E10}"/>
              </a:ext>
            </a:extLst>
          </p:cNvPr>
          <p:cNvGrpSpPr/>
          <p:nvPr/>
        </p:nvGrpSpPr>
        <p:grpSpPr>
          <a:xfrm>
            <a:off x="2132811" y="1039296"/>
            <a:ext cx="7926378" cy="4779409"/>
            <a:chOff x="2189028" y="1223023"/>
            <a:chExt cx="7926378" cy="477940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E0D6A13-6EB6-3D72-F33F-C9D1588BA762}"/>
                </a:ext>
              </a:extLst>
            </p:cNvPr>
            <p:cNvGrpSpPr/>
            <p:nvPr/>
          </p:nvGrpSpPr>
          <p:grpSpPr>
            <a:xfrm>
              <a:off x="2189028" y="1223023"/>
              <a:ext cx="5400000" cy="3240000"/>
              <a:chOff x="2442258" y="1327628"/>
              <a:chExt cx="5400000" cy="3240000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43CEA42-3543-85EA-7433-0DABA67E0A61}"/>
                  </a:ext>
                </a:extLst>
              </p:cNvPr>
              <p:cNvSpPr/>
              <p:nvPr/>
            </p:nvSpPr>
            <p:spPr>
              <a:xfrm>
                <a:off x="2442258" y="1840373"/>
                <a:ext cx="540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396081E8-30CB-226E-B7FE-F5206A24A052}"/>
                  </a:ext>
                </a:extLst>
              </p:cNvPr>
              <p:cNvSpPr/>
              <p:nvPr/>
            </p:nvSpPr>
            <p:spPr>
              <a:xfrm rot="5400000">
                <a:off x="1382225" y="2902628"/>
                <a:ext cx="324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904151A-F97B-C673-D635-8CF1F23D0388}"/>
                </a:ext>
              </a:extLst>
            </p:cNvPr>
            <p:cNvGrpSpPr/>
            <p:nvPr/>
          </p:nvGrpSpPr>
          <p:grpSpPr>
            <a:xfrm rot="10800000">
              <a:off x="4715406" y="2762432"/>
              <a:ext cx="5400000" cy="3240000"/>
              <a:chOff x="2442258" y="1327628"/>
              <a:chExt cx="5400000" cy="324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91BB4D8-489C-FE03-A9E1-955F1777DD36}"/>
                  </a:ext>
                </a:extLst>
              </p:cNvPr>
              <p:cNvSpPr/>
              <p:nvPr/>
            </p:nvSpPr>
            <p:spPr>
              <a:xfrm>
                <a:off x="2442258" y="1840373"/>
                <a:ext cx="540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8355279-8956-4F55-722E-7BD379E11047}"/>
                  </a:ext>
                </a:extLst>
              </p:cNvPr>
              <p:cNvSpPr/>
              <p:nvPr/>
            </p:nvSpPr>
            <p:spPr>
              <a:xfrm rot="5400000">
                <a:off x="1382225" y="2902628"/>
                <a:ext cx="324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816A3E0-2367-5CD0-957B-811B8C060285}"/>
              </a:ext>
            </a:extLst>
          </p:cNvPr>
          <p:cNvSpPr txBox="1">
            <a:spLocks/>
          </p:cNvSpPr>
          <p:nvPr/>
        </p:nvSpPr>
        <p:spPr>
          <a:xfrm>
            <a:off x="4197752" y="3009291"/>
            <a:ext cx="3796496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문제 인식</a:t>
            </a:r>
          </a:p>
        </p:txBody>
      </p:sp>
    </p:spTree>
    <p:extLst>
      <p:ext uri="{BB962C8B-B14F-4D97-AF65-F5344CB8AC3E}">
        <p14:creationId xmlns:p14="http://schemas.microsoft.com/office/powerpoint/2010/main" val="2547888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D18EDFA-C50F-C579-8C1E-D827B3817E10}"/>
              </a:ext>
            </a:extLst>
          </p:cNvPr>
          <p:cNvGrpSpPr/>
          <p:nvPr/>
        </p:nvGrpSpPr>
        <p:grpSpPr>
          <a:xfrm>
            <a:off x="2132811" y="1039296"/>
            <a:ext cx="7926378" cy="4779409"/>
            <a:chOff x="2189028" y="1223023"/>
            <a:chExt cx="7926378" cy="477940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E0D6A13-6EB6-3D72-F33F-C9D1588BA762}"/>
                </a:ext>
              </a:extLst>
            </p:cNvPr>
            <p:cNvGrpSpPr/>
            <p:nvPr/>
          </p:nvGrpSpPr>
          <p:grpSpPr>
            <a:xfrm>
              <a:off x="2189028" y="1223023"/>
              <a:ext cx="5400000" cy="3240000"/>
              <a:chOff x="2442258" y="1327628"/>
              <a:chExt cx="5400000" cy="3240000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43CEA42-3543-85EA-7433-0DABA67E0A61}"/>
                  </a:ext>
                </a:extLst>
              </p:cNvPr>
              <p:cNvSpPr/>
              <p:nvPr/>
            </p:nvSpPr>
            <p:spPr>
              <a:xfrm>
                <a:off x="2442258" y="1840373"/>
                <a:ext cx="540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396081E8-30CB-226E-B7FE-F5206A24A052}"/>
                  </a:ext>
                </a:extLst>
              </p:cNvPr>
              <p:cNvSpPr/>
              <p:nvPr/>
            </p:nvSpPr>
            <p:spPr>
              <a:xfrm rot="5400000">
                <a:off x="1382225" y="2902628"/>
                <a:ext cx="324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904151A-F97B-C673-D635-8CF1F23D0388}"/>
                </a:ext>
              </a:extLst>
            </p:cNvPr>
            <p:cNvGrpSpPr/>
            <p:nvPr/>
          </p:nvGrpSpPr>
          <p:grpSpPr>
            <a:xfrm rot="10800000">
              <a:off x="4715406" y="2762432"/>
              <a:ext cx="5400000" cy="3240000"/>
              <a:chOff x="2442258" y="1327628"/>
              <a:chExt cx="5400000" cy="324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91BB4D8-489C-FE03-A9E1-955F1777DD36}"/>
                  </a:ext>
                </a:extLst>
              </p:cNvPr>
              <p:cNvSpPr/>
              <p:nvPr/>
            </p:nvSpPr>
            <p:spPr>
              <a:xfrm>
                <a:off x="2442258" y="1840373"/>
                <a:ext cx="540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8355279-8956-4F55-722E-7BD379E11047}"/>
                  </a:ext>
                </a:extLst>
              </p:cNvPr>
              <p:cNvSpPr/>
              <p:nvPr/>
            </p:nvSpPr>
            <p:spPr>
              <a:xfrm rot="5400000">
                <a:off x="1382225" y="2902628"/>
                <a:ext cx="324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816A3E0-2367-5CD0-957B-811B8C060285}"/>
              </a:ext>
            </a:extLst>
          </p:cNvPr>
          <p:cNvSpPr txBox="1">
            <a:spLocks/>
          </p:cNvSpPr>
          <p:nvPr/>
        </p:nvSpPr>
        <p:spPr>
          <a:xfrm>
            <a:off x="4197752" y="3009291"/>
            <a:ext cx="3796496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438505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2BDD3C-B070-8169-E52A-E99BEB14F6B4}"/>
              </a:ext>
            </a:extLst>
          </p:cNvPr>
          <p:cNvSpPr/>
          <p:nvPr/>
        </p:nvSpPr>
        <p:spPr>
          <a:xfrm>
            <a:off x="0" y="0"/>
            <a:ext cx="838200" cy="6858001"/>
          </a:xfrm>
          <a:prstGeom prst="rect">
            <a:avLst/>
          </a:prstGeom>
          <a:solidFill>
            <a:srgbClr val="092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B494CC-6FCB-8314-BE0F-C8243192105F}"/>
              </a:ext>
            </a:extLst>
          </p:cNvPr>
          <p:cNvSpPr/>
          <p:nvPr/>
        </p:nvSpPr>
        <p:spPr>
          <a:xfrm>
            <a:off x="296862" y="367220"/>
            <a:ext cx="1101463" cy="1101463"/>
          </a:xfrm>
          <a:prstGeom prst="ellipse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06</a:t>
            </a:r>
            <a:endParaRPr lang="ko-KR" altLang="en-US" sz="35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CD9C855-D11A-56E3-499F-E716CC9C4444}"/>
              </a:ext>
            </a:extLst>
          </p:cNvPr>
          <p:cNvSpPr txBox="1">
            <a:spLocks/>
          </p:cNvSpPr>
          <p:nvPr/>
        </p:nvSpPr>
        <p:spPr>
          <a:xfrm>
            <a:off x="1398324" y="319199"/>
            <a:ext cx="54423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향후 계획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605FD1-5A0F-E102-D195-0A4E53360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47850" y="2090630"/>
            <a:ext cx="9180000" cy="31681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738621-8823-448D-5DED-C54C1B7163CA}"/>
              </a:ext>
            </a:extLst>
          </p:cNvPr>
          <p:cNvSpPr txBox="1"/>
          <p:nvPr/>
        </p:nvSpPr>
        <p:spPr>
          <a:xfrm>
            <a:off x="1527858" y="1418135"/>
            <a:ext cx="423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추후 개발 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87265-F7CC-F1D4-6145-1B192F62A7FD}"/>
              </a:ext>
            </a:extLst>
          </p:cNvPr>
          <p:cNvSpPr txBox="1"/>
          <p:nvPr/>
        </p:nvSpPr>
        <p:spPr>
          <a:xfrm>
            <a:off x="6822138" y="5243894"/>
            <a:ext cx="4236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추후 개발 일정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간트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차트</a:t>
            </a:r>
          </a:p>
        </p:txBody>
      </p:sp>
    </p:spTree>
    <p:extLst>
      <p:ext uri="{BB962C8B-B14F-4D97-AF65-F5344CB8AC3E}">
        <p14:creationId xmlns:p14="http://schemas.microsoft.com/office/powerpoint/2010/main" val="153908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D18EDFA-C50F-C579-8C1E-D827B3817E10}"/>
              </a:ext>
            </a:extLst>
          </p:cNvPr>
          <p:cNvGrpSpPr/>
          <p:nvPr/>
        </p:nvGrpSpPr>
        <p:grpSpPr>
          <a:xfrm>
            <a:off x="2132811" y="1039296"/>
            <a:ext cx="7926378" cy="4779409"/>
            <a:chOff x="2189028" y="1223023"/>
            <a:chExt cx="7926378" cy="477940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E0D6A13-6EB6-3D72-F33F-C9D1588BA762}"/>
                </a:ext>
              </a:extLst>
            </p:cNvPr>
            <p:cNvGrpSpPr/>
            <p:nvPr/>
          </p:nvGrpSpPr>
          <p:grpSpPr>
            <a:xfrm>
              <a:off x="2189028" y="1223023"/>
              <a:ext cx="5400000" cy="3240000"/>
              <a:chOff x="2442258" y="1327628"/>
              <a:chExt cx="5400000" cy="3240000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43CEA42-3543-85EA-7433-0DABA67E0A61}"/>
                  </a:ext>
                </a:extLst>
              </p:cNvPr>
              <p:cNvSpPr/>
              <p:nvPr/>
            </p:nvSpPr>
            <p:spPr>
              <a:xfrm>
                <a:off x="2442258" y="1840373"/>
                <a:ext cx="540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396081E8-30CB-226E-B7FE-F5206A24A052}"/>
                  </a:ext>
                </a:extLst>
              </p:cNvPr>
              <p:cNvSpPr/>
              <p:nvPr/>
            </p:nvSpPr>
            <p:spPr>
              <a:xfrm rot="5400000">
                <a:off x="1382225" y="2902628"/>
                <a:ext cx="324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904151A-F97B-C673-D635-8CF1F23D0388}"/>
                </a:ext>
              </a:extLst>
            </p:cNvPr>
            <p:cNvGrpSpPr/>
            <p:nvPr/>
          </p:nvGrpSpPr>
          <p:grpSpPr>
            <a:xfrm rot="10800000">
              <a:off x="4715406" y="2762432"/>
              <a:ext cx="5400000" cy="3240000"/>
              <a:chOff x="2442258" y="1327628"/>
              <a:chExt cx="5400000" cy="324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91BB4D8-489C-FE03-A9E1-955F1777DD36}"/>
                  </a:ext>
                </a:extLst>
              </p:cNvPr>
              <p:cNvSpPr/>
              <p:nvPr/>
            </p:nvSpPr>
            <p:spPr>
              <a:xfrm>
                <a:off x="2442258" y="1840373"/>
                <a:ext cx="540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8355279-8956-4F55-722E-7BD379E11047}"/>
                  </a:ext>
                </a:extLst>
              </p:cNvPr>
              <p:cNvSpPr/>
              <p:nvPr/>
            </p:nvSpPr>
            <p:spPr>
              <a:xfrm rot="5400000">
                <a:off x="1382225" y="2902628"/>
                <a:ext cx="324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" name="제목 1">
            <a:extLst>
              <a:ext uri="{FF2B5EF4-FFF2-40B4-BE49-F238E27FC236}">
                <a16:creationId xmlns:a16="http://schemas.microsoft.com/office/drawing/2014/main" id="{1D2DC9CA-5DD6-1EA6-2072-C259A643EC2F}"/>
              </a:ext>
            </a:extLst>
          </p:cNvPr>
          <p:cNvSpPr txBox="1">
            <a:spLocks/>
          </p:cNvSpPr>
          <p:nvPr/>
        </p:nvSpPr>
        <p:spPr>
          <a:xfrm>
            <a:off x="4197752" y="2411745"/>
            <a:ext cx="3796496" cy="203451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5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참고 문헌</a:t>
            </a:r>
            <a:endParaRPr lang="en-US" altLang="ko-KR" sz="5500" dirty="0">
              <a:solidFill>
                <a:srgbClr val="092E87"/>
              </a:solidFill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및 출처</a:t>
            </a:r>
          </a:p>
        </p:txBody>
      </p:sp>
    </p:spTree>
    <p:extLst>
      <p:ext uri="{BB962C8B-B14F-4D97-AF65-F5344CB8AC3E}">
        <p14:creationId xmlns:p14="http://schemas.microsoft.com/office/powerpoint/2010/main" val="915593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5313FFD-0A69-3518-83C5-A14D06485C52}"/>
              </a:ext>
            </a:extLst>
          </p:cNvPr>
          <p:cNvSpPr/>
          <p:nvPr/>
        </p:nvSpPr>
        <p:spPr>
          <a:xfrm>
            <a:off x="0" y="0"/>
            <a:ext cx="3796496" cy="6858001"/>
          </a:xfrm>
          <a:prstGeom prst="rect">
            <a:avLst/>
          </a:prstGeom>
          <a:solidFill>
            <a:srgbClr val="092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A2E3F9D-1135-999C-33D0-F6C17CBB5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9199"/>
            <a:ext cx="3796496" cy="2220801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000" dirty="0">
                <a:solidFill>
                  <a:schemeClr val="bg1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참고 문헌</a:t>
            </a:r>
            <a:br>
              <a:rPr lang="en-US" altLang="ko-KR" sz="5000" dirty="0">
                <a:solidFill>
                  <a:schemeClr val="bg1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</a:br>
            <a:r>
              <a:rPr lang="ko-KR" altLang="en-US" sz="5000" dirty="0">
                <a:solidFill>
                  <a:schemeClr val="bg1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및</a:t>
            </a:r>
            <a:r>
              <a:rPr lang="en-US" altLang="ko-KR" sz="5000" dirty="0">
                <a:solidFill>
                  <a:schemeClr val="bg1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 </a:t>
            </a:r>
            <a:r>
              <a:rPr lang="ko-KR" altLang="en-US" sz="5000" dirty="0">
                <a:solidFill>
                  <a:schemeClr val="bg1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CE0CB4-E7C3-8B18-5D81-2C9B630F6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6496" y="708020"/>
            <a:ext cx="8395504" cy="58307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900" dirty="0"/>
              <a:t>[</a:t>
            </a:r>
            <a:r>
              <a:rPr lang="ko-KR" altLang="en-US" sz="900" dirty="0"/>
              <a:t>참고 문헌</a:t>
            </a:r>
            <a:r>
              <a:rPr lang="en-US" altLang="ko-KR" sz="900" dirty="0"/>
              <a:t>]</a:t>
            </a:r>
            <a:endParaRPr lang="en-US" altLang="ko-KR" sz="900" dirty="0">
              <a:hlinkClick r:id="rId2"/>
            </a:endParaRPr>
          </a:p>
          <a:p>
            <a:pPr marL="0" indent="0">
              <a:buNone/>
            </a:pPr>
            <a:r>
              <a:rPr lang="en-US" altLang="ko-KR" sz="900" dirty="0">
                <a:hlinkClick r:id="rId3"/>
              </a:rPr>
              <a:t>https://wikidocs.net/155356</a:t>
            </a:r>
            <a:endParaRPr lang="en-US" altLang="ko-KR" sz="900" dirty="0"/>
          </a:p>
          <a:p>
            <a:pPr marL="0" indent="0">
              <a:buNone/>
            </a:pPr>
            <a:r>
              <a:rPr lang="en-US" altLang="ko-KR" sz="900" dirty="0">
                <a:hlinkClick r:id="rId4"/>
              </a:rPr>
              <a:t>https://wikidocs.net/30682</a:t>
            </a:r>
            <a:endParaRPr lang="en-US" altLang="ko-KR" sz="900" dirty="0"/>
          </a:p>
          <a:p>
            <a:pPr marL="0" indent="0">
              <a:buNone/>
            </a:pPr>
            <a:r>
              <a:rPr lang="ko-KR" altLang="en-US" sz="900" dirty="0">
                <a:hlinkClick r:id="rId5"/>
              </a:rPr>
              <a:t>국내 논문 문장 의미 </a:t>
            </a:r>
            <a:r>
              <a:rPr lang="ko-KR" altLang="en-US" sz="900" dirty="0" err="1">
                <a:hlinkClick r:id="rId5"/>
              </a:rPr>
              <a:t>태깅</a:t>
            </a:r>
            <a:r>
              <a:rPr lang="ko-KR" altLang="en-US" sz="900" dirty="0">
                <a:hlinkClick r:id="rId5"/>
              </a:rPr>
              <a:t> 데이터셋 </a:t>
            </a:r>
            <a:r>
              <a:rPr lang="en-US" altLang="ko-KR" sz="900" dirty="0">
                <a:hlinkClick r:id="rId5"/>
              </a:rPr>
              <a:t>(kisti.re.kr)</a:t>
            </a:r>
            <a:endParaRPr lang="en-US" altLang="ko-KR" sz="900" dirty="0">
              <a:hlinkClick r:id="rId6"/>
            </a:endParaRPr>
          </a:p>
          <a:p>
            <a:pPr marL="0" indent="0">
              <a:buNone/>
            </a:pPr>
            <a:r>
              <a:rPr lang="en-US" altLang="ko-KR" sz="900" dirty="0">
                <a:hlinkClick r:id="rId6"/>
              </a:rPr>
              <a:t>KPFBERT · GitHub</a:t>
            </a:r>
            <a:endParaRPr lang="en-US" altLang="ko-KR" sz="900" dirty="0"/>
          </a:p>
          <a:p>
            <a:pPr marL="0" indent="0">
              <a:buNone/>
            </a:pPr>
            <a:r>
              <a:rPr lang="en-US" altLang="ko-KR" sz="900" dirty="0">
                <a:hlinkClick r:id="rId7"/>
              </a:rPr>
              <a:t>https://lab.bigkinds.or.kr/kpfBertIntro.do</a:t>
            </a:r>
            <a:endParaRPr lang="en-US" altLang="ko-KR" sz="900" dirty="0"/>
          </a:p>
          <a:p>
            <a:pPr marL="0" indent="0">
              <a:buNone/>
            </a:pPr>
            <a:r>
              <a:rPr lang="en-US" altLang="ko-KR" sz="900" dirty="0">
                <a:hlinkClick r:id="rId8"/>
              </a:rPr>
              <a:t>BERT &amp; GPT - </a:t>
            </a:r>
            <a:r>
              <a:rPr lang="en-US" altLang="ko-KR" sz="900" dirty="0" err="1">
                <a:hlinkClick r:id="rId8"/>
              </a:rPr>
              <a:t>ratsgo's</a:t>
            </a:r>
            <a:r>
              <a:rPr lang="en-US" altLang="ko-KR" sz="900" dirty="0">
                <a:hlinkClick r:id="rId8"/>
              </a:rPr>
              <a:t> NLPBOOK</a:t>
            </a:r>
            <a:endParaRPr lang="en-US" altLang="ko-KR" sz="900" dirty="0"/>
          </a:p>
          <a:p>
            <a:pPr marL="0" indent="0">
              <a:buNone/>
            </a:pPr>
            <a:endParaRPr lang="en-US" altLang="ko-KR" sz="900" dirty="0"/>
          </a:p>
          <a:p>
            <a:pPr marL="0" indent="0">
              <a:buNone/>
            </a:pPr>
            <a:r>
              <a:rPr lang="en-US" altLang="ko-KR" sz="900" dirty="0"/>
              <a:t>[</a:t>
            </a:r>
            <a:r>
              <a:rPr lang="ko-KR" altLang="en-US" sz="900" dirty="0"/>
              <a:t>보도자료</a:t>
            </a:r>
            <a:r>
              <a:rPr lang="en-US" altLang="ko-KR" sz="900" dirty="0"/>
              <a:t>/</a:t>
            </a:r>
            <a:r>
              <a:rPr lang="ko-KR" altLang="en-US" sz="900" dirty="0"/>
              <a:t>뉴스 기사 출처</a:t>
            </a:r>
            <a:r>
              <a:rPr lang="en-US" altLang="ko-KR" sz="900" dirty="0"/>
              <a:t>]</a:t>
            </a:r>
          </a:p>
          <a:p>
            <a:pPr marL="0" indent="0">
              <a:buNone/>
            </a:pPr>
            <a:r>
              <a:rPr lang="ko-KR" altLang="en-US" sz="900" dirty="0">
                <a:hlinkClick r:id="rId9"/>
              </a:rPr>
              <a:t>‘뉴스 회피’ 현상</a:t>
            </a:r>
            <a:r>
              <a:rPr lang="en-US" altLang="ko-KR" sz="900" dirty="0">
                <a:hlinkClick r:id="rId9"/>
              </a:rPr>
              <a:t>, MZ</a:t>
            </a:r>
            <a:r>
              <a:rPr lang="ko-KR" altLang="en-US" sz="900" dirty="0">
                <a:hlinkClick r:id="rId9"/>
              </a:rPr>
              <a:t>세대에서 빈번하게 일어나 </a:t>
            </a:r>
            <a:r>
              <a:rPr lang="en-US" altLang="ko-KR" sz="900" dirty="0">
                <a:hlinkClick r:id="rId9"/>
              </a:rPr>
              <a:t>&lt; </a:t>
            </a:r>
            <a:r>
              <a:rPr lang="ko-KR" altLang="en-US" sz="900" dirty="0">
                <a:hlinkClick r:id="rId9"/>
              </a:rPr>
              <a:t>미디어</a:t>
            </a:r>
            <a:r>
              <a:rPr lang="en-US" altLang="ko-KR" sz="900" dirty="0">
                <a:hlinkClick r:id="rId9"/>
              </a:rPr>
              <a:t>Now &lt; </a:t>
            </a:r>
            <a:r>
              <a:rPr lang="ko-KR" altLang="en-US" sz="900" dirty="0">
                <a:hlinkClick r:id="rId9"/>
              </a:rPr>
              <a:t>기사본문 </a:t>
            </a:r>
            <a:r>
              <a:rPr lang="en-US" altLang="ko-KR" sz="900" dirty="0">
                <a:hlinkClick r:id="rId9"/>
              </a:rPr>
              <a:t>- </a:t>
            </a:r>
            <a:r>
              <a:rPr lang="ko-KR" altLang="en-US" sz="900" dirty="0" err="1">
                <a:hlinkClick r:id="rId9"/>
              </a:rPr>
              <a:t>반론보도닷컴</a:t>
            </a:r>
            <a:r>
              <a:rPr lang="ko-KR" altLang="en-US" sz="900" dirty="0">
                <a:hlinkClick r:id="rId9"/>
              </a:rPr>
              <a:t> </a:t>
            </a:r>
            <a:r>
              <a:rPr lang="en-US" altLang="ko-KR" sz="900" dirty="0">
                <a:hlinkClick r:id="rId9"/>
              </a:rPr>
              <a:t>(banronbodo.com)</a:t>
            </a:r>
            <a:endParaRPr lang="en-US" altLang="ko-KR" sz="900" dirty="0"/>
          </a:p>
          <a:p>
            <a:pPr marL="0" indent="0">
              <a:buNone/>
            </a:pPr>
            <a:r>
              <a:rPr lang="ko-KR" altLang="en-US" sz="900" dirty="0">
                <a:hlinkClick r:id="rId10"/>
              </a:rPr>
              <a:t>알림 </a:t>
            </a:r>
            <a:r>
              <a:rPr lang="en-US" altLang="ko-KR" sz="900" dirty="0">
                <a:hlinkClick r:id="rId10"/>
              </a:rPr>
              <a:t>&gt; </a:t>
            </a:r>
            <a:r>
              <a:rPr lang="ko-KR" altLang="en-US" sz="900" dirty="0">
                <a:hlinkClick r:id="rId10"/>
              </a:rPr>
              <a:t>보도자료 내용보기 </a:t>
            </a:r>
            <a:r>
              <a:rPr lang="en-US" altLang="ko-KR" sz="900" dirty="0">
                <a:hlinkClick r:id="rId10"/>
              </a:rPr>
              <a:t>- ‘</a:t>
            </a:r>
            <a:r>
              <a:rPr lang="ko-KR" altLang="en-US" sz="900" dirty="0">
                <a:hlinkClick r:id="rId10"/>
              </a:rPr>
              <a:t>간호법안’ 검색결과 </a:t>
            </a:r>
            <a:r>
              <a:rPr lang="en-US" altLang="ko-KR" sz="900" dirty="0">
                <a:hlinkClick r:id="rId10"/>
              </a:rPr>
              <a:t>" </a:t>
            </a:r>
            <a:r>
              <a:rPr lang="ko-KR" altLang="en-US" sz="900" dirty="0">
                <a:hlinkClick r:id="rId10"/>
              </a:rPr>
              <a:t>간호법안 재의요구하기로 제</a:t>
            </a:r>
            <a:r>
              <a:rPr lang="en-US" altLang="ko-KR" sz="900" dirty="0">
                <a:hlinkClick r:id="rId10"/>
              </a:rPr>
              <a:t>20</a:t>
            </a:r>
            <a:r>
              <a:rPr lang="ko-KR" altLang="en-US" sz="900" dirty="0">
                <a:hlinkClick r:id="rId10"/>
              </a:rPr>
              <a:t>회 국무회의 의결 </a:t>
            </a:r>
            <a:r>
              <a:rPr lang="en-US" altLang="ko-KR" sz="900" dirty="0">
                <a:hlinkClick r:id="rId10"/>
              </a:rPr>
              <a:t>" | </a:t>
            </a:r>
            <a:r>
              <a:rPr lang="ko-KR" altLang="en-US" sz="900" dirty="0">
                <a:hlinkClick r:id="rId10"/>
              </a:rPr>
              <a:t>힘이 되는 평생 친구</a:t>
            </a:r>
            <a:r>
              <a:rPr lang="en-US" altLang="ko-KR" sz="900" dirty="0">
                <a:hlinkClick r:id="rId10"/>
              </a:rPr>
              <a:t>, </a:t>
            </a:r>
            <a:r>
              <a:rPr lang="ko-KR" altLang="en-US" sz="900" dirty="0">
                <a:hlinkClick r:id="rId10"/>
              </a:rPr>
              <a:t>보건복지부 </a:t>
            </a:r>
            <a:r>
              <a:rPr lang="en-US" altLang="ko-KR" sz="900" dirty="0">
                <a:hlinkClick r:id="rId10"/>
              </a:rPr>
              <a:t>(mohw.go.kr)</a:t>
            </a:r>
            <a:endParaRPr lang="en-US" altLang="ko-KR" sz="900" dirty="0"/>
          </a:p>
          <a:p>
            <a:pPr marL="0" indent="0">
              <a:buNone/>
            </a:pPr>
            <a:r>
              <a:rPr lang="ko-KR" altLang="en-US" sz="900" dirty="0">
                <a:hlinkClick r:id="rId11"/>
              </a:rPr>
              <a:t>공약과 거부권 사이 ‘간호법’</a:t>
            </a:r>
            <a:r>
              <a:rPr lang="en-US" altLang="ko-KR" sz="900" dirty="0">
                <a:hlinkClick r:id="rId11"/>
              </a:rPr>
              <a:t>… 50</a:t>
            </a:r>
            <a:r>
              <a:rPr lang="ko-KR" altLang="en-US" sz="900" dirty="0">
                <a:hlinkClick r:id="rId11"/>
              </a:rPr>
              <a:t>만 간호사가 운다 </a:t>
            </a:r>
            <a:r>
              <a:rPr lang="en-US" altLang="ko-KR" sz="900" dirty="0">
                <a:hlinkClick r:id="rId11"/>
              </a:rPr>
              <a:t>- </a:t>
            </a:r>
            <a:r>
              <a:rPr lang="ko-KR" altLang="en-US" sz="900" dirty="0">
                <a:hlinkClick r:id="rId11"/>
              </a:rPr>
              <a:t>여성신문 </a:t>
            </a:r>
            <a:r>
              <a:rPr lang="en-US" altLang="ko-KR" sz="900" dirty="0">
                <a:hlinkClick r:id="rId11"/>
              </a:rPr>
              <a:t>(womennews.co.kr)</a:t>
            </a:r>
            <a:endParaRPr lang="en-US" altLang="ko-KR" sz="900" dirty="0"/>
          </a:p>
          <a:p>
            <a:pPr marL="0" indent="0">
              <a:buNone/>
            </a:pPr>
            <a:r>
              <a:rPr lang="ko-KR" altLang="en-US" sz="900" dirty="0">
                <a:hlinkClick r:id="rId12"/>
              </a:rPr>
              <a:t>복지부장관 “간호사 처우개선은 국가가 책임지겠다” </a:t>
            </a:r>
            <a:r>
              <a:rPr lang="en-US" altLang="ko-KR" sz="900" dirty="0">
                <a:hlinkClick r:id="rId12"/>
              </a:rPr>
              <a:t>- </a:t>
            </a:r>
            <a:r>
              <a:rPr lang="ko-KR" altLang="en-US" sz="900" dirty="0">
                <a:hlinkClick r:id="rId12"/>
              </a:rPr>
              <a:t>정책뉴스 </a:t>
            </a:r>
            <a:r>
              <a:rPr lang="en-US" altLang="ko-KR" sz="900" dirty="0">
                <a:hlinkClick r:id="rId12"/>
              </a:rPr>
              <a:t>| </a:t>
            </a:r>
            <a:r>
              <a:rPr lang="ko-KR" altLang="en-US" sz="900" dirty="0">
                <a:hlinkClick r:id="rId12"/>
              </a:rPr>
              <a:t>뉴스 </a:t>
            </a:r>
            <a:r>
              <a:rPr lang="en-US" altLang="ko-KR" sz="900" dirty="0">
                <a:hlinkClick r:id="rId12"/>
              </a:rPr>
              <a:t>| </a:t>
            </a:r>
            <a:r>
              <a:rPr lang="ko-KR" altLang="en-US" sz="900" dirty="0">
                <a:hlinkClick r:id="rId12"/>
              </a:rPr>
              <a:t>대한민국 정책브리핑 </a:t>
            </a:r>
            <a:r>
              <a:rPr lang="en-US" altLang="ko-KR" sz="900" dirty="0">
                <a:hlinkClick r:id="rId12"/>
              </a:rPr>
              <a:t>(korea.kr)</a:t>
            </a:r>
            <a:endParaRPr lang="en-US" altLang="ko-KR" sz="900" dirty="0"/>
          </a:p>
          <a:p>
            <a:pPr marL="0" indent="0">
              <a:buNone/>
            </a:pPr>
            <a:r>
              <a:rPr lang="ko-KR" altLang="en-US" sz="900" dirty="0">
                <a:hlinkClick r:id="rId13"/>
              </a:rPr>
              <a:t>학원 가다 ‘마약 테러’ 당하고 걷다가 교량 무너져 죽고</a:t>
            </a:r>
            <a:r>
              <a:rPr lang="en-US" altLang="ko-KR" sz="900" dirty="0">
                <a:hlinkClick r:id="rId13"/>
              </a:rPr>
              <a:t>, </a:t>
            </a:r>
            <a:r>
              <a:rPr lang="ko-KR" altLang="en-US" sz="900" dirty="0">
                <a:hlinkClick r:id="rId13"/>
              </a:rPr>
              <a:t>이불 밖은 위험해</a:t>
            </a:r>
            <a:r>
              <a:rPr lang="en-US" altLang="ko-KR" sz="900" dirty="0">
                <a:hlinkClick r:id="rId13"/>
              </a:rPr>
              <a:t>… </a:t>
            </a:r>
            <a:r>
              <a:rPr lang="ko-KR" altLang="en-US" sz="900" dirty="0">
                <a:hlinkClick r:id="rId13"/>
              </a:rPr>
              <a:t>일주일 사진 </a:t>
            </a:r>
            <a:r>
              <a:rPr lang="ko-KR" altLang="en-US" sz="900" dirty="0" err="1">
                <a:hlinkClick r:id="rId13"/>
              </a:rPr>
              <a:t>정리｜동아일보</a:t>
            </a:r>
            <a:r>
              <a:rPr lang="ko-KR" altLang="en-US" sz="900" dirty="0">
                <a:hlinkClick r:id="rId13"/>
              </a:rPr>
              <a:t> </a:t>
            </a:r>
            <a:r>
              <a:rPr lang="en-US" altLang="ko-KR" sz="900" dirty="0">
                <a:hlinkClick r:id="rId13"/>
              </a:rPr>
              <a:t>(donga.com)</a:t>
            </a:r>
            <a:endParaRPr lang="en-US" altLang="ko-KR" sz="900" dirty="0"/>
          </a:p>
          <a:p>
            <a:pPr marL="0" indent="0">
              <a:buNone/>
            </a:pPr>
            <a:endParaRPr lang="en-US" altLang="ko-KR" sz="900" dirty="0"/>
          </a:p>
          <a:p>
            <a:pPr marL="0" indent="0">
              <a:buNone/>
            </a:pPr>
            <a:r>
              <a:rPr lang="en-US" altLang="ko-KR" sz="900" dirty="0"/>
              <a:t>[</a:t>
            </a:r>
            <a:r>
              <a:rPr lang="ko-KR" altLang="en-US" sz="900" dirty="0"/>
              <a:t>이미지</a:t>
            </a:r>
            <a:r>
              <a:rPr lang="en-US" altLang="ko-KR" sz="900" dirty="0"/>
              <a:t>/</a:t>
            </a:r>
            <a:r>
              <a:rPr lang="ko-KR" altLang="en-US" sz="900" dirty="0"/>
              <a:t>아이콘 출처</a:t>
            </a:r>
            <a:r>
              <a:rPr lang="en-US" altLang="ko-KR" sz="900" dirty="0"/>
              <a:t>]</a:t>
            </a:r>
          </a:p>
          <a:p>
            <a:pPr marL="0" indent="0">
              <a:buNone/>
            </a:pPr>
            <a:r>
              <a:rPr lang="en-US" altLang="ko-KR" sz="900" dirty="0"/>
              <a:t>&lt;a </a:t>
            </a:r>
            <a:r>
              <a:rPr lang="en-US" altLang="ko-KR" sz="900" dirty="0" err="1"/>
              <a:t>href</a:t>
            </a:r>
            <a:r>
              <a:rPr lang="en-US" altLang="ko-KR" sz="900" dirty="0"/>
              <a:t>="https://www.flaticon.com/kr/free-icons/" title=" </a:t>
            </a:r>
            <a:r>
              <a:rPr lang="ko-KR" altLang="en-US" sz="900" dirty="0"/>
              <a:t>아이콘</a:t>
            </a:r>
            <a:r>
              <a:rPr lang="en-US" altLang="ko-KR" sz="900" dirty="0"/>
              <a:t>"&gt; </a:t>
            </a:r>
            <a:r>
              <a:rPr lang="ko-KR" altLang="en-US" sz="900" dirty="0"/>
              <a:t>아이콘  제작자</a:t>
            </a:r>
            <a:r>
              <a:rPr lang="en-US" altLang="ko-KR" sz="900" dirty="0"/>
              <a:t>: </a:t>
            </a:r>
            <a:r>
              <a:rPr lang="en-US" altLang="ko-KR" sz="900" dirty="0" err="1"/>
              <a:t>Freepik</a:t>
            </a:r>
            <a:r>
              <a:rPr lang="en-US" altLang="ko-KR" sz="900" dirty="0"/>
              <a:t> - </a:t>
            </a:r>
            <a:r>
              <a:rPr lang="en-US" altLang="ko-KR" sz="900" dirty="0" err="1"/>
              <a:t>Flaticon</a:t>
            </a:r>
            <a:r>
              <a:rPr lang="en-US" altLang="ko-KR" sz="900" dirty="0"/>
              <a:t>&lt;/a&gt; - </a:t>
            </a:r>
            <a:r>
              <a:rPr lang="ko-KR" altLang="en-US" sz="900" dirty="0" err="1"/>
              <a:t>플래티콘</a:t>
            </a:r>
            <a:r>
              <a:rPr lang="en-US" altLang="ko-KR" sz="900" dirty="0"/>
              <a:t>/</a:t>
            </a:r>
            <a:r>
              <a:rPr lang="ko-KR" altLang="en-US" sz="900" dirty="0"/>
              <a:t>복사 </a:t>
            </a:r>
            <a:r>
              <a:rPr lang="en-US" altLang="ko-KR" sz="900" dirty="0"/>
              <a:t>(2023.05.22)</a:t>
            </a:r>
          </a:p>
          <a:p>
            <a:pPr marL="0" indent="0">
              <a:buNone/>
            </a:pPr>
            <a:r>
              <a:rPr lang="en-US" altLang="ko-KR" sz="900" dirty="0"/>
              <a:t>&lt;a </a:t>
            </a:r>
            <a:r>
              <a:rPr lang="en-US" altLang="ko-KR" sz="900" dirty="0" err="1"/>
              <a:t>href</a:t>
            </a:r>
            <a:r>
              <a:rPr lang="en-US" altLang="ko-KR" sz="900" dirty="0"/>
              <a:t>="https://www.flaticon.com/kr/free-icons/" title="</a:t>
            </a:r>
            <a:r>
              <a:rPr lang="ko-KR" altLang="en-US" sz="900" dirty="0"/>
              <a:t>회견 아이콘</a:t>
            </a:r>
            <a:r>
              <a:rPr lang="en-US" altLang="ko-KR" sz="900" dirty="0"/>
              <a:t>"&gt;</a:t>
            </a:r>
            <a:r>
              <a:rPr lang="ko-KR" altLang="en-US" sz="900" dirty="0"/>
              <a:t>회견 아이콘  제작자</a:t>
            </a:r>
            <a:r>
              <a:rPr lang="en-US" altLang="ko-KR" sz="900" dirty="0"/>
              <a:t>: </a:t>
            </a:r>
            <a:r>
              <a:rPr lang="en-US" altLang="ko-KR" sz="900" dirty="0" err="1"/>
              <a:t>smashingstocks</a:t>
            </a:r>
            <a:r>
              <a:rPr lang="en-US" altLang="ko-KR" sz="900" dirty="0"/>
              <a:t> - </a:t>
            </a:r>
            <a:r>
              <a:rPr lang="en-US" altLang="ko-KR" sz="900" dirty="0" err="1"/>
              <a:t>Flaticon</a:t>
            </a:r>
            <a:r>
              <a:rPr lang="en-US" altLang="ko-KR" sz="900" dirty="0"/>
              <a:t>&lt;/a&gt; - </a:t>
            </a:r>
            <a:r>
              <a:rPr lang="ko-KR" altLang="en-US" sz="900" dirty="0" err="1"/>
              <a:t>플래티콘</a:t>
            </a:r>
            <a:r>
              <a:rPr lang="en-US" altLang="ko-KR" sz="900" dirty="0"/>
              <a:t>/</a:t>
            </a:r>
            <a:r>
              <a:rPr lang="ko-KR" altLang="en-US" sz="900" dirty="0"/>
              <a:t>기자 </a:t>
            </a:r>
            <a:r>
              <a:rPr lang="en-US" altLang="ko-KR" sz="900" dirty="0"/>
              <a:t>(2023.05.22)</a:t>
            </a:r>
          </a:p>
          <a:p>
            <a:pPr marL="0" indent="0">
              <a:buNone/>
            </a:pPr>
            <a:r>
              <a:rPr lang="en-US" altLang="ko-KR" sz="900" dirty="0"/>
              <a:t>&lt;a </a:t>
            </a:r>
            <a:r>
              <a:rPr lang="en-US" altLang="ko-KR" sz="900" dirty="0" err="1"/>
              <a:t>href</a:t>
            </a:r>
            <a:r>
              <a:rPr lang="en-US" altLang="ko-KR" sz="900" dirty="0"/>
              <a:t>="https://www.flaticon.com/kr/free-icons/" title="</a:t>
            </a:r>
            <a:r>
              <a:rPr lang="ko-KR" altLang="en-US" sz="900" dirty="0"/>
              <a:t>부 아이콘</a:t>
            </a:r>
            <a:r>
              <a:rPr lang="en-US" altLang="ko-KR" sz="900" dirty="0"/>
              <a:t>"&gt;</a:t>
            </a:r>
            <a:r>
              <a:rPr lang="ko-KR" altLang="en-US" sz="900" dirty="0"/>
              <a:t>부 아이콘  제작자</a:t>
            </a:r>
            <a:r>
              <a:rPr lang="en-US" altLang="ko-KR" sz="900" dirty="0"/>
              <a:t>: </a:t>
            </a:r>
            <a:r>
              <a:rPr lang="en-US" altLang="ko-KR" sz="900" dirty="0" err="1"/>
              <a:t>Catalin</a:t>
            </a:r>
            <a:r>
              <a:rPr lang="en-US" altLang="ko-KR" sz="900" dirty="0"/>
              <a:t> </a:t>
            </a:r>
            <a:r>
              <a:rPr lang="en-US" altLang="ko-KR" sz="900" dirty="0" err="1"/>
              <a:t>Fertu</a:t>
            </a:r>
            <a:r>
              <a:rPr lang="en-US" altLang="ko-KR" sz="900" dirty="0"/>
              <a:t> - </a:t>
            </a:r>
            <a:r>
              <a:rPr lang="en-US" altLang="ko-KR" sz="900" dirty="0" err="1"/>
              <a:t>Flaticon</a:t>
            </a:r>
            <a:r>
              <a:rPr lang="en-US" altLang="ko-KR" sz="900" dirty="0"/>
              <a:t>&lt;/a&gt; - </a:t>
            </a:r>
            <a:r>
              <a:rPr lang="ko-KR" altLang="en-US" sz="900" dirty="0" err="1"/>
              <a:t>플래티콘</a:t>
            </a:r>
            <a:r>
              <a:rPr lang="en-US" altLang="ko-KR" sz="900" dirty="0"/>
              <a:t>/</a:t>
            </a:r>
            <a:r>
              <a:rPr lang="ko-KR" altLang="en-US" sz="900" dirty="0"/>
              <a:t>뉴스 </a:t>
            </a:r>
            <a:r>
              <a:rPr lang="en-US" altLang="ko-KR" sz="900" dirty="0"/>
              <a:t>(2023.05.22)</a:t>
            </a:r>
          </a:p>
          <a:p>
            <a:pPr marL="0" indent="0">
              <a:buNone/>
            </a:pPr>
            <a:r>
              <a:rPr lang="en-US" altLang="ko-KR" sz="900" dirty="0">
                <a:hlinkClick r:id="rId14"/>
              </a:rPr>
              <a:t>https://velog.io/@naem1023/GPT-%EC%96%B8%EC%96%B4-%EB%AA%A8%EB%8D%B8</a:t>
            </a:r>
            <a:r>
              <a:rPr lang="en-US" altLang="ko-KR" sz="900" dirty="0"/>
              <a:t> – GPT </a:t>
            </a:r>
            <a:r>
              <a:rPr lang="ko-KR" altLang="en-US" sz="900" dirty="0"/>
              <a:t>모델 이미지 </a:t>
            </a:r>
            <a:r>
              <a:rPr lang="en-US" altLang="ko-KR" sz="900" dirty="0"/>
              <a:t>(2023.05.22)</a:t>
            </a:r>
          </a:p>
          <a:p>
            <a:pPr marL="0" indent="0">
              <a:buNone/>
            </a:pPr>
            <a:r>
              <a:rPr lang="en-US" altLang="ko-KR" sz="900" dirty="0">
                <a:hlinkClick r:id="rId15"/>
              </a:rPr>
              <a:t>https://tutorials.pytorch.kr/intermediate/dynamic_quantization_bert_tutorial.html</a:t>
            </a:r>
            <a:r>
              <a:rPr lang="en-US" altLang="ko-KR" sz="900" dirty="0"/>
              <a:t> - BERT </a:t>
            </a:r>
            <a:r>
              <a:rPr lang="ko-KR" altLang="en-US" sz="900" dirty="0"/>
              <a:t>모델 이미지 </a:t>
            </a:r>
            <a:r>
              <a:rPr lang="en-US" altLang="ko-KR" sz="900" dirty="0"/>
              <a:t>(2023.05.22)</a:t>
            </a:r>
          </a:p>
          <a:p>
            <a:pPr marL="0" indent="0">
              <a:buNone/>
            </a:pPr>
            <a:endParaRPr lang="en-US" altLang="ko-KR" sz="900" dirty="0"/>
          </a:p>
          <a:p>
            <a:pPr marL="0" indent="0">
              <a:buNone/>
            </a:pPr>
            <a:r>
              <a:rPr lang="en-US" altLang="ko-KR" sz="900" dirty="0"/>
              <a:t>[</a:t>
            </a:r>
            <a:r>
              <a:rPr lang="ko-KR" altLang="en-US" sz="900" dirty="0"/>
              <a:t>기타</a:t>
            </a:r>
            <a:r>
              <a:rPr lang="en-US" altLang="ko-KR" sz="900" dirty="0"/>
              <a:t>]</a:t>
            </a:r>
          </a:p>
          <a:p>
            <a:pPr marL="0" indent="0">
              <a:buNone/>
            </a:pPr>
            <a:r>
              <a:rPr lang="ko-KR" altLang="en-US" sz="800" dirty="0">
                <a:hlinkClick r:id="rId16"/>
              </a:rPr>
              <a:t>대학원 학위논문 </a:t>
            </a:r>
            <a:r>
              <a:rPr lang="ko-KR" altLang="en-US" sz="800" dirty="0" err="1">
                <a:hlinkClick r:id="rId16"/>
              </a:rPr>
              <a:t>표절률</a:t>
            </a:r>
            <a:r>
              <a:rPr lang="ko-KR" altLang="en-US" sz="800" dirty="0">
                <a:hlinkClick r:id="rId16"/>
              </a:rPr>
              <a:t> 기준 관련 안내</a:t>
            </a:r>
            <a:r>
              <a:rPr lang="en-US" altLang="ko-KR" sz="800" dirty="0">
                <a:hlinkClick r:id="rId16"/>
              </a:rPr>
              <a:t>:</a:t>
            </a:r>
            <a:r>
              <a:rPr lang="ko-KR" altLang="en-US" sz="800" dirty="0">
                <a:hlinkClick r:id="rId16"/>
              </a:rPr>
              <a:t>글읽기 </a:t>
            </a:r>
            <a:r>
              <a:rPr lang="en-US" altLang="ko-KR" sz="800" dirty="0">
                <a:hlinkClick r:id="rId16"/>
              </a:rPr>
              <a:t>&gt; </a:t>
            </a:r>
            <a:r>
              <a:rPr lang="ko-KR" altLang="en-US" sz="800" dirty="0">
                <a:hlinkClick r:id="rId16"/>
              </a:rPr>
              <a:t>수원대학교 </a:t>
            </a:r>
            <a:r>
              <a:rPr lang="en-US" altLang="ko-KR" sz="800" dirty="0">
                <a:hlinkClick r:id="rId16"/>
              </a:rPr>
              <a:t>&gt; </a:t>
            </a:r>
            <a:r>
              <a:rPr lang="ko-KR" altLang="en-US" sz="800" dirty="0">
                <a:hlinkClick r:id="rId16"/>
              </a:rPr>
              <a:t>수원광장 </a:t>
            </a:r>
            <a:r>
              <a:rPr lang="en-US" altLang="ko-KR" sz="800" dirty="0">
                <a:hlinkClick r:id="rId16"/>
              </a:rPr>
              <a:t>&gt; </a:t>
            </a:r>
            <a:r>
              <a:rPr lang="ko-KR" altLang="en-US" sz="800" dirty="0">
                <a:hlinkClick r:id="rId16"/>
              </a:rPr>
              <a:t>공지사항 </a:t>
            </a:r>
            <a:r>
              <a:rPr lang="en-US" altLang="ko-KR" sz="800" dirty="0">
                <a:hlinkClick r:id="rId16"/>
              </a:rPr>
              <a:t>&gt; </a:t>
            </a:r>
            <a:r>
              <a:rPr lang="ko-KR" altLang="en-US" sz="800" dirty="0">
                <a:hlinkClick r:id="rId16"/>
              </a:rPr>
              <a:t>대학원공지 </a:t>
            </a:r>
            <a:r>
              <a:rPr lang="en-US" altLang="ko-KR" sz="800">
                <a:hlinkClick r:id="rId16"/>
              </a:rPr>
              <a:t>(suwon.ac.kr)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1849232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D18EDFA-C50F-C579-8C1E-D827B3817E10}"/>
              </a:ext>
            </a:extLst>
          </p:cNvPr>
          <p:cNvGrpSpPr/>
          <p:nvPr/>
        </p:nvGrpSpPr>
        <p:grpSpPr>
          <a:xfrm>
            <a:off x="2132811" y="1039296"/>
            <a:ext cx="7926378" cy="4779409"/>
            <a:chOff x="2189028" y="1223023"/>
            <a:chExt cx="7926378" cy="477940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E0D6A13-6EB6-3D72-F33F-C9D1588BA762}"/>
                </a:ext>
              </a:extLst>
            </p:cNvPr>
            <p:cNvGrpSpPr/>
            <p:nvPr/>
          </p:nvGrpSpPr>
          <p:grpSpPr>
            <a:xfrm>
              <a:off x="2189028" y="1223023"/>
              <a:ext cx="5400000" cy="3240000"/>
              <a:chOff x="2442258" y="1327628"/>
              <a:chExt cx="5400000" cy="3240000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43CEA42-3543-85EA-7433-0DABA67E0A61}"/>
                  </a:ext>
                </a:extLst>
              </p:cNvPr>
              <p:cNvSpPr/>
              <p:nvPr/>
            </p:nvSpPr>
            <p:spPr>
              <a:xfrm>
                <a:off x="2442258" y="1840373"/>
                <a:ext cx="540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396081E8-30CB-226E-B7FE-F5206A24A052}"/>
                  </a:ext>
                </a:extLst>
              </p:cNvPr>
              <p:cNvSpPr/>
              <p:nvPr/>
            </p:nvSpPr>
            <p:spPr>
              <a:xfrm rot="5400000">
                <a:off x="1382225" y="2902628"/>
                <a:ext cx="324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904151A-F97B-C673-D635-8CF1F23D0388}"/>
                </a:ext>
              </a:extLst>
            </p:cNvPr>
            <p:cNvGrpSpPr/>
            <p:nvPr/>
          </p:nvGrpSpPr>
          <p:grpSpPr>
            <a:xfrm rot="10800000">
              <a:off x="4715406" y="2762432"/>
              <a:ext cx="5400000" cy="3240000"/>
              <a:chOff x="2442258" y="1327628"/>
              <a:chExt cx="5400000" cy="324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91BB4D8-489C-FE03-A9E1-955F1777DD36}"/>
                  </a:ext>
                </a:extLst>
              </p:cNvPr>
              <p:cNvSpPr/>
              <p:nvPr/>
            </p:nvSpPr>
            <p:spPr>
              <a:xfrm>
                <a:off x="2442258" y="1840373"/>
                <a:ext cx="540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8355279-8956-4F55-722E-7BD379E11047}"/>
                  </a:ext>
                </a:extLst>
              </p:cNvPr>
              <p:cNvSpPr/>
              <p:nvPr/>
            </p:nvSpPr>
            <p:spPr>
              <a:xfrm rot="5400000">
                <a:off x="1382225" y="2902628"/>
                <a:ext cx="324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816A3E0-2367-5CD0-957B-811B8C060285}"/>
              </a:ext>
            </a:extLst>
          </p:cNvPr>
          <p:cNvSpPr txBox="1">
            <a:spLocks/>
          </p:cNvSpPr>
          <p:nvPr/>
        </p:nvSpPr>
        <p:spPr>
          <a:xfrm>
            <a:off x="4197752" y="3009291"/>
            <a:ext cx="3796496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Q&amp;A</a:t>
            </a:r>
            <a:endParaRPr lang="ko-KR" altLang="en-US" sz="5500" dirty="0">
              <a:solidFill>
                <a:srgbClr val="092E87"/>
              </a:solidFill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951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4F695DB-DC86-1236-5974-CE2B7C338309}"/>
              </a:ext>
            </a:extLst>
          </p:cNvPr>
          <p:cNvSpPr/>
          <p:nvPr/>
        </p:nvSpPr>
        <p:spPr>
          <a:xfrm>
            <a:off x="0" y="-3"/>
            <a:ext cx="8395504" cy="6858003"/>
          </a:xfrm>
          <a:prstGeom prst="rect">
            <a:avLst/>
          </a:prstGeom>
          <a:solidFill>
            <a:srgbClr val="092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1247FB5-C51B-EA21-F7E9-DF2C445A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66219"/>
            <a:ext cx="379649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Thank</a:t>
            </a:r>
            <a:r>
              <a:rPr lang="en-US" altLang="ko-KR" sz="50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 You</a:t>
            </a:r>
            <a:endParaRPr lang="ko-KR" altLang="en-US" sz="5000" dirty="0">
              <a:solidFill>
                <a:srgbClr val="092E87"/>
              </a:solidFill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006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2BDD3C-B070-8169-E52A-E99BEB14F6B4}"/>
              </a:ext>
            </a:extLst>
          </p:cNvPr>
          <p:cNvSpPr/>
          <p:nvPr/>
        </p:nvSpPr>
        <p:spPr>
          <a:xfrm>
            <a:off x="0" y="0"/>
            <a:ext cx="838200" cy="6858001"/>
          </a:xfrm>
          <a:prstGeom prst="rect">
            <a:avLst/>
          </a:prstGeom>
          <a:solidFill>
            <a:srgbClr val="092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B494CC-6FCB-8314-BE0F-C8243192105F}"/>
              </a:ext>
            </a:extLst>
          </p:cNvPr>
          <p:cNvSpPr/>
          <p:nvPr/>
        </p:nvSpPr>
        <p:spPr>
          <a:xfrm>
            <a:off x="296862" y="367220"/>
            <a:ext cx="1101463" cy="1101463"/>
          </a:xfrm>
          <a:prstGeom prst="ellipse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01</a:t>
            </a:r>
            <a:endParaRPr lang="ko-KR" altLang="en-US" sz="35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0BA216-9270-7815-4AB6-4683553D2AC9}"/>
              </a:ext>
            </a:extLst>
          </p:cNvPr>
          <p:cNvSpPr txBox="1"/>
          <p:nvPr/>
        </p:nvSpPr>
        <p:spPr>
          <a:xfrm>
            <a:off x="1527858" y="1418135"/>
            <a:ext cx="423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MZ</a:t>
            </a:r>
            <a:r>
              <a:rPr lang="ko-KR" altLang="en-US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세대의 뉴스 회피 현상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E5DC1283-D500-5B11-3064-A0EBD144B59A}"/>
              </a:ext>
            </a:extLst>
          </p:cNvPr>
          <p:cNvSpPr txBox="1">
            <a:spLocks/>
          </p:cNvSpPr>
          <p:nvPr/>
        </p:nvSpPr>
        <p:spPr>
          <a:xfrm>
            <a:off x="1398325" y="319199"/>
            <a:ext cx="32662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문제 인식</a:t>
            </a:r>
          </a:p>
        </p:txBody>
      </p:sp>
      <p:pic>
        <p:nvPicPr>
          <p:cNvPr id="2052" name="Picture 4" descr="▲자료 :  한국언론재단 ">
            <a:extLst>
              <a:ext uri="{FF2B5EF4-FFF2-40B4-BE49-F238E27FC236}">
                <a16:creationId xmlns:a16="http://schemas.microsoft.com/office/drawing/2014/main" id="{A676552A-8CCC-4F32-3949-CB47C4C8F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2708401"/>
            <a:ext cx="8640000" cy="38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C910B1-371C-8BDA-85E7-1626C120B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2093343"/>
            <a:ext cx="4608000" cy="2706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F248AB-9780-3B46-BC42-C6743D93D0F1}"/>
              </a:ext>
            </a:extLst>
          </p:cNvPr>
          <p:cNvSpPr txBox="1"/>
          <p:nvPr/>
        </p:nvSpPr>
        <p:spPr>
          <a:xfrm>
            <a:off x="6052458" y="6385787"/>
            <a:ext cx="4236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뉴스 회피 경험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FAD81C-6FC0-2ED3-5293-0717E58E60C0}"/>
              </a:ext>
            </a:extLst>
          </p:cNvPr>
          <p:cNvSpPr txBox="1"/>
          <p:nvPr/>
        </p:nvSpPr>
        <p:spPr>
          <a:xfrm>
            <a:off x="1903208" y="6385787"/>
            <a:ext cx="4236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한국언론재단</a:t>
            </a:r>
          </a:p>
        </p:txBody>
      </p:sp>
    </p:spTree>
    <p:extLst>
      <p:ext uri="{BB962C8B-B14F-4D97-AF65-F5344CB8AC3E}">
        <p14:creationId xmlns:p14="http://schemas.microsoft.com/office/powerpoint/2010/main" val="2098783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2BDD3C-B070-8169-E52A-E99BEB14F6B4}"/>
              </a:ext>
            </a:extLst>
          </p:cNvPr>
          <p:cNvSpPr/>
          <p:nvPr/>
        </p:nvSpPr>
        <p:spPr>
          <a:xfrm>
            <a:off x="0" y="0"/>
            <a:ext cx="838200" cy="6858001"/>
          </a:xfrm>
          <a:prstGeom prst="rect">
            <a:avLst/>
          </a:prstGeom>
          <a:solidFill>
            <a:srgbClr val="092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B494CC-6FCB-8314-BE0F-C8243192105F}"/>
              </a:ext>
            </a:extLst>
          </p:cNvPr>
          <p:cNvSpPr/>
          <p:nvPr/>
        </p:nvSpPr>
        <p:spPr>
          <a:xfrm>
            <a:off x="296862" y="367220"/>
            <a:ext cx="1101463" cy="1101463"/>
          </a:xfrm>
          <a:prstGeom prst="ellipse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01</a:t>
            </a:r>
            <a:endParaRPr lang="ko-KR" altLang="en-US" sz="35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0BA216-9270-7815-4AB6-4683553D2AC9}"/>
              </a:ext>
            </a:extLst>
          </p:cNvPr>
          <p:cNvSpPr txBox="1"/>
          <p:nvPr/>
        </p:nvSpPr>
        <p:spPr>
          <a:xfrm>
            <a:off x="1527858" y="1418135"/>
            <a:ext cx="423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MZ</a:t>
            </a:r>
            <a:r>
              <a:rPr lang="ko-KR" altLang="en-US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세대의 뉴스 회피 현상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E5DC1283-D500-5B11-3064-A0EBD144B59A}"/>
              </a:ext>
            </a:extLst>
          </p:cNvPr>
          <p:cNvSpPr txBox="1">
            <a:spLocks/>
          </p:cNvSpPr>
          <p:nvPr/>
        </p:nvSpPr>
        <p:spPr>
          <a:xfrm>
            <a:off x="1398325" y="319199"/>
            <a:ext cx="32662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문제 인식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C910B1-371C-8BDA-85E7-1626C120B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2093343"/>
            <a:ext cx="4608000" cy="270693"/>
          </a:xfrm>
          <a:prstGeom prst="rect">
            <a:avLst/>
          </a:prstGeom>
        </p:spPr>
      </p:pic>
      <p:pic>
        <p:nvPicPr>
          <p:cNvPr id="2" name="Picture 6" descr="▲자료 :  한국언론재단 ">
            <a:extLst>
              <a:ext uri="{FF2B5EF4-FFF2-40B4-BE49-F238E27FC236}">
                <a16:creationId xmlns:a16="http://schemas.microsoft.com/office/drawing/2014/main" id="{19C78AED-CEBB-512B-B8B0-040A38853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392" y="2705205"/>
            <a:ext cx="8640000" cy="34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A71448-47B8-C49E-90FB-C92905984645}"/>
              </a:ext>
            </a:extLst>
          </p:cNvPr>
          <p:cNvSpPr txBox="1"/>
          <p:nvPr/>
        </p:nvSpPr>
        <p:spPr>
          <a:xfrm>
            <a:off x="6284688" y="6051958"/>
            <a:ext cx="4236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뉴스 회피 이유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8EC90F-CB5E-4C55-E7F8-969726FE8B47}"/>
              </a:ext>
            </a:extLst>
          </p:cNvPr>
          <p:cNvSpPr txBox="1"/>
          <p:nvPr/>
        </p:nvSpPr>
        <p:spPr>
          <a:xfrm>
            <a:off x="1891392" y="6051958"/>
            <a:ext cx="4236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한국언론재단</a:t>
            </a:r>
          </a:p>
        </p:txBody>
      </p:sp>
    </p:spTree>
    <p:extLst>
      <p:ext uri="{BB962C8B-B14F-4D97-AF65-F5344CB8AC3E}">
        <p14:creationId xmlns:p14="http://schemas.microsoft.com/office/powerpoint/2010/main" val="239007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2BDD3C-B070-8169-E52A-E99BEB14F6B4}"/>
              </a:ext>
            </a:extLst>
          </p:cNvPr>
          <p:cNvSpPr/>
          <p:nvPr/>
        </p:nvSpPr>
        <p:spPr>
          <a:xfrm>
            <a:off x="0" y="0"/>
            <a:ext cx="838200" cy="6858001"/>
          </a:xfrm>
          <a:prstGeom prst="rect">
            <a:avLst/>
          </a:prstGeom>
          <a:solidFill>
            <a:srgbClr val="092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B494CC-6FCB-8314-BE0F-C8243192105F}"/>
              </a:ext>
            </a:extLst>
          </p:cNvPr>
          <p:cNvSpPr/>
          <p:nvPr/>
        </p:nvSpPr>
        <p:spPr>
          <a:xfrm>
            <a:off x="296862" y="367220"/>
            <a:ext cx="1101463" cy="1101463"/>
          </a:xfrm>
          <a:prstGeom prst="ellipse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01</a:t>
            </a:r>
            <a:endParaRPr lang="ko-KR" altLang="en-US" sz="35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0F9A38-81DF-AA55-2E69-584C00D8D310}"/>
              </a:ext>
            </a:extLst>
          </p:cNvPr>
          <p:cNvGrpSpPr/>
          <p:nvPr/>
        </p:nvGrpSpPr>
        <p:grpSpPr>
          <a:xfrm>
            <a:off x="1643604" y="2087223"/>
            <a:ext cx="4998639" cy="2044545"/>
            <a:chOff x="1610551" y="1984693"/>
            <a:chExt cx="8245554" cy="259102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83A0845-9243-5351-8AFD-7A93BF043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10551" y="1984693"/>
              <a:ext cx="8245554" cy="2591024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6646ECD-A130-B002-F4C8-6AB7812A3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236236" y="2003743"/>
              <a:ext cx="1426979" cy="503314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123F7C59-BE22-B2BA-910D-159A72DA3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565" y="1980625"/>
            <a:ext cx="5134692" cy="22577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B2DDDB-FAC1-49A5-7B6D-41467AA71BF2}"/>
              </a:ext>
            </a:extLst>
          </p:cNvPr>
          <p:cNvSpPr txBox="1"/>
          <p:nvPr/>
        </p:nvSpPr>
        <p:spPr>
          <a:xfrm>
            <a:off x="2736017" y="4613867"/>
            <a:ext cx="7812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하나의 보도자료를 다수의 신문들이 카피하여 다수의 기사를 작성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DC40CA-9BA8-2604-93B0-D2DD0A88A016}"/>
              </a:ext>
            </a:extLst>
          </p:cNvPr>
          <p:cNvSpPr txBox="1"/>
          <p:nvPr/>
        </p:nvSpPr>
        <p:spPr>
          <a:xfrm>
            <a:off x="2964514" y="5879584"/>
            <a:ext cx="735545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500" b="1" i="0" u="none" strike="noStrike" dirty="0">
                <a:solidFill>
                  <a:srgbClr val="FF000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반복</a:t>
            </a:r>
            <a:r>
              <a:rPr lang="ko-KR" altLang="en-US" sz="3500" b="1" i="0" u="none" strike="noStrike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적인 기사에 대한 </a:t>
            </a:r>
            <a:r>
              <a:rPr lang="ko-KR" altLang="en-US" sz="3500" b="1" i="0" u="none" strike="noStrike" dirty="0">
                <a:solidFill>
                  <a:srgbClr val="FF000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피로감</a:t>
            </a:r>
            <a:r>
              <a:rPr lang="ko-KR" altLang="en-US" sz="3500" b="1" i="0" u="none" strike="noStrike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 유발</a:t>
            </a:r>
            <a:endParaRPr lang="ko-KR" altLang="en-US" sz="35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D1351D9D-C75A-7D5F-A26C-E03352BD7713}"/>
              </a:ext>
            </a:extLst>
          </p:cNvPr>
          <p:cNvSpPr/>
          <p:nvPr/>
        </p:nvSpPr>
        <p:spPr>
          <a:xfrm>
            <a:off x="6295002" y="5179079"/>
            <a:ext cx="694481" cy="504625"/>
          </a:xfrm>
          <a:prstGeom prst="downArrow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0BA216-9270-7815-4AB6-4683553D2AC9}"/>
              </a:ext>
            </a:extLst>
          </p:cNvPr>
          <p:cNvSpPr txBox="1"/>
          <p:nvPr/>
        </p:nvSpPr>
        <p:spPr>
          <a:xfrm>
            <a:off x="1527858" y="1418135"/>
            <a:ext cx="423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보도자료의 무분별한 복제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194662-42A9-E72F-7A3A-BA2B35FBAA94}"/>
              </a:ext>
            </a:extLst>
          </p:cNvPr>
          <p:cNvSpPr txBox="1"/>
          <p:nvPr/>
        </p:nvSpPr>
        <p:spPr>
          <a:xfrm>
            <a:off x="7610048" y="4145765"/>
            <a:ext cx="4236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보도자료의 무분별한 복제 예시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E5DC1283-D500-5B11-3064-A0EBD144B59A}"/>
              </a:ext>
            </a:extLst>
          </p:cNvPr>
          <p:cNvSpPr txBox="1">
            <a:spLocks/>
          </p:cNvSpPr>
          <p:nvPr/>
        </p:nvSpPr>
        <p:spPr>
          <a:xfrm>
            <a:off x="1398325" y="319199"/>
            <a:ext cx="32662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문제 인식</a:t>
            </a:r>
          </a:p>
        </p:txBody>
      </p:sp>
    </p:spTree>
    <p:extLst>
      <p:ext uri="{BB962C8B-B14F-4D97-AF65-F5344CB8AC3E}">
        <p14:creationId xmlns:p14="http://schemas.microsoft.com/office/powerpoint/2010/main" val="3485882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3B1CD409-A706-5EF7-46A2-0B7D778A0BDF}"/>
              </a:ext>
            </a:extLst>
          </p:cNvPr>
          <p:cNvSpPr txBox="1">
            <a:spLocks/>
          </p:cNvSpPr>
          <p:nvPr/>
        </p:nvSpPr>
        <p:spPr>
          <a:xfrm>
            <a:off x="1398325" y="319199"/>
            <a:ext cx="32662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문제 인식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2BDD3C-B070-8169-E52A-E99BEB14F6B4}"/>
              </a:ext>
            </a:extLst>
          </p:cNvPr>
          <p:cNvSpPr/>
          <p:nvPr/>
        </p:nvSpPr>
        <p:spPr>
          <a:xfrm>
            <a:off x="0" y="0"/>
            <a:ext cx="838200" cy="6858001"/>
          </a:xfrm>
          <a:prstGeom prst="rect">
            <a:avLst/>
          </a:prstGeom>
          <a:solidFill>
            <a:srgbClr val="092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B494CC-6FCB-8314-BE0F-C8243192105F}"/>
              </a:ext>
            </a:extLst>
          </p:cNvPr>
          <p:cNvSpPr/>
          <p:nvPr/>
        </p:nvSpPr>
        <p:spPr>
          <a:xfrm>
            <a:off x="296862" y="367220"/>
            <a:ext cx="1101463" cy="1101463"/>
          </a:xfrm>
          <a:prstGeom prst="ellipse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01</a:t>
            </a:r>
            <a:endParaRPr lang="ko-KR" altLang="en-US" sz="35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5D51F2-E89B-7519-B7CA-58E56BF9EC1C}"/>
              </a:ext>
            </a:extLst>
          </p:cNvPr>
          <p:cNvSpPr txBox="1"/>
          <p:nvPr/>
        </p:nvSpPr>
        <p:spPr>
          <a:xfrm>
            <a:off x="1527857" y="1418135"/>
            <a:ext cx="535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단순 부정적 사실 나열로 끝나는 뉴스 기사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96DFFE-D961-7F53-949E-37A546914525}"/>
              </a:ext>
            </a:extLst>
          </p:cNvPr>
          <p:cNvSpPr txBox="1"/>
          <p:nvPr/>
        </p:nvSpPr>
        <p:spPr>
          <a:xfrm>
            <a:off x="1847850" y="3638912"/>
            <a:ext cx="49555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0070C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매일 쏟아지는 미디어의 방대한 정보들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DDCFC-D695-A993-5F27-296AB09E32EB}"/>
              </a:ext>
            </a:extLst>
          </p:cNvPr>
          <p:cNvSpPr txBox="1"/>
          <p:nvPr/>
        </p:nvSpPr>
        <p:spPr>
          <a:xfrm>
            <a:off x="5209280" y="4064707"/>
            <a:ext cx="781245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>
                <a:solidFill>
                  <a:srgbClr val="7030A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비판보다는 비난의 관점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AD7901-F043-7C88-E358-DC5E67F85339}"/>
              </a:ext>
            </a:extLst>
          </p:cNvPr>
          <p:cNvSpPr txBox="1"/>
          <p:nvPr/>
        </p:nvSpPr>
        <p:spPr>
          <a:xfrm>
            <a:off x="5072458" y="2933450"/>
            <a:ext cx="49555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92D05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무수히 반복되는 부정적인 사건의 보도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506AB-54A0-E920-04C1-D9C0CCF363EA}"/>
              </a:ext>
            </a:extLst>
          </p:cNvPr>
          <p:cNvSpPr txBox="1"/>
          <p:nvPr/>
        </p:nvSpPr>
        <p:spPr>
          <a:xfrm>
            <a:off x="2066309" y="4806040"/>
            <a:ext cx="78124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>
                <a:solidFill>
                  <a:srgbClr val="00B05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해결책 없는 단순한 부정적 사실의 나열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22497-8C6B-8119-E069-3615AA72F178}"/>
              </a:ext>
            </a:extLst>
          </p:cNvPr>
          <p:cNvSpPr txBox="1"/>
          <p:nvPr/>
        </p:nvSpPr>
        <p:spPr>
          <a:xfrm>
            <a:off x="1303055" y="2127453"/>
            <a:ext cx="781245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700" dirty="0">
                <a:solidFill>
                  <a:srgbClr val="FFC00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마땅히 느껴야 하지만 </a:t>
            </a:r>
            <a:r>
              <a:rPr lang="ko-KR" altLang="en-US" sz="2700" dirty="0" err="1">
                <a:solidFill>
                  <a:srgbClr val="FFC00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무뎌지는</a:t>
            </a:r>
            <a:r>
              <a:rPr lang="ko-KR" altLang="en-US" sz="2700" dirty="0">
                <a:solidFill>
                  <a:srgbClr val="FFC00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 감정들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22C2BB-0C69-3949-C303-957D9B52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2112400"/>
            <a:ext cx="9544408" cy="35370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E6EC-7468-BC51-77D6-F7BC33D828A4}"/>
              </a:ext>
            </a:extLst>
          </p:cNvPr>
          <p:cNvSpPr/>
          <p:nvPr/>
        </p:nvSpPr>
        <p:spPr>
          <a:xfrm>
            <a:off x="2704911" y="3909526"/>
            <a:ext cx="8676000" cy="3078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8DC46F-FB62-95FB-332E-013E616E47A6}"/>
              </a:ext>
            </a:extLst>
          </p:cNvPr>
          <p:cNvSpPr/>
          <p:nvPr/>
        </p:nvSpPr>
        <p:spPr>
          <a:xfrm>
            <a:off x="1861887" y="4292996"/>
            <a:ext cx="360000" cy="3078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C15938-41EA-5384-FD25-BF3A80C76F53}"/>
              </a:ext>
            </a:extLst>
          </p:cNvPr>
          <p:cNvSpPr/>
          <p:nvPr/>
        </p:nvSpPr>
        <p:spPr>
          <a:xfrm>
            <a:off x="3181401" y="5288837"/>
            <a:ext cx="2592000" cy="3078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0DF24-7FDA-1C4D-6F7F-596AA7C489C4}"/>
              </a:ext>
            </a:extLst>
          </p:cNvPr>
          <p:cNvSpPr txBox="1"/>
          <p:nvPr/>
        </p:nvSpPr>
        <p:spPr>
          <a:xfrm>
            <a:off x="7234177" y="5673353"/>
            <a:ext cx="4236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단순 부정적 사실 나열 기사 예시</a:t>
            </a:r>
          </a:p>
        </p:txBody>
      </p:sp>
    </p:spTree>
    <p:extLst>
      <p:ext uri="{BB962C8B-B14F-4D97-AF65-F5344CB8AC3E}">
        <p14:creationId xmlns:p14="http://schemas.microsoft.com/office/powerpoint/2010/main" val="70226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3B1CD409-A706-5EF7-46A2-0B7D778A0BDF}"/>
              </a:ext>
            </a:extLst>
          </p:cNvPr>
          <p:cNvSpPr txBox="1">
            <a:spLocks/>
          </p:cNvSpPr>
          <p:nvPr/>
        </p:nvSpPr>
        <p:spPr>
          <a:xfrm>
            <a:off x="1398325" y="319199"/>
            <a:ext cx="32662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문제 인식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2BDD3C-B070-8169-E52A-E99BEB14F6B4}"/>
              </a:ext>
            </a:extLst>
          </p:cNvPr>
          <p:cNvSpPr/>
          <p:nvPr/>
        </p:nvSpPr>
        <p:spPr>
          <a:xfrm>
            <a:off x="0" y="0"/>
            <a:ext cx="838200" cy="6858001"/>
          </a:xfrm>
          <a:prstGeom prst="rect">
            <a:avLst/>
          </a:prstGeom>
          <a:solidFill>
            <a:srgbClr val="092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B494CC-6FCB-8314-BE0F-C8243192105F}"/>
              </a:ext>
            </a:extLst>
          </p:cNvPr>
          <p:cNvSpPr/>
          <p:nvPr/>
        </p:nvSpPr>
        <p:spPr>
          <a:xfrm>
            <a:off x="296862" y="367220"/>
            <a:ext cx="1101463" cy="1101463"/>
          </a:xfrm>
          <a:prstGeom prst="ellipse">
            <a:avLst/>
          </a:prstGeom>
          <a:solidFill>
            <a:srgbClr val="5E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01</a:t>
            </a:r>
            <a:endParaRPr lang="ko-KR" altLang="en-US" sz="35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5D51F2-E89B-7519-B7CA-58E56BF9EC1C}"/>
              </a:ext>
            </a:extLst>
          </p:cNvPr>
          <p:cNvSpPr txBox="1"/>
          <p:nvPr/>
        </p:nvSpPr>
        <p:spPr>
          <a:xfrm>
            <a:off x="1527857" y="1418135"/>
            <a:ext cx="535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단순 부정적 사실 나열로 끝나는 뉴스 기사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96DFFE-D961-7F53-949E-37A546914525}"/>
              </a:ext>
            </a:extLst>
          </p:cNvPr>
          <p:cNvSpPr txBox="1"/>
          <p:nvPr/>
        </p:nvSpPr>
        <p:spPr>
          <a:xfrm>
            <a:off x="1847850" y="3638912"/>
            <a:ext cx="49555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0070C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매일 쏟아지는 미디어의 방대한 정보들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DDCFC-D695-A993-5F27-296AB09E32EB}"/>
              </a:ext>
            </a:extLst>
          </p:cNvPr>
          <p:cNvSpPr txBox="1"/>
          <p:nvPr/>
        </p:nvSpPr>
        <p:spPr>
          <a:xfrm>
            <a:off x="5209280" y="4064707"/>
            <a:ext cx="781245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>
                <a:solidFill>
                  <a:srgbClr val="7030A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비판보다는 비난의 관점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AD7901-F043-7C88-E358-DC5E67F85339}"/>
              </a:ext>
            </a:extLst>
          </p:cNvPr>
          <p:cNvSpPr txBox="1"/>
          <p:nvPr/>
        </p:nvSpPr>
        <p:spPr>
          <a:xfrm>
            <a:off x="5072458" y="2933450"/>
            <a:ext cx="49555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92D05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무수히 반복되는 부정적인 사건의 보도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506AB-54A0-E920-04C1-D9C0CCF363EA}"/>
              </a:ext>
            </a:extLst>
          </p:cNvPr>
          <p:cNvSpPr txBox="1"/>
          <p:nvPr/>
        </p:nvSpPr>
        <p:spPr>
          <a:xfrm>
            <a:off x="2066309" y="4806040"/>
            <a:ext cx="78124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>
                <a:solidFill>
                  <a:srgbClr val="00B05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해결책 없는 단순한 부정적 사실의 나열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22497-8C6B-8119-E069-3615AA72F178}"/>
              </a:ext>
            </a:extLst>
          </p:cNvPr>
          <p:cNvSpPr txBox="1"/>
          <p:nvPr/>
        </p:nvSpPr>
        <p:spPr>
          <a:xfrm>
            <a:off x="1303055" y="2127453"/>
            <a:ext cx="781245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700" dirty="0">
                <a:solidFill>
                  <a:srgbClr val="FFC00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마땅히 느껴야 하지만 </a:t>
            </a:r>
            <a:r>
              <a:rPr lang="ko-KR" altLang="en-US" sz="2700" dirty="0" err="1">
                <a:solidFill>
                  <a:srgbClr val="FFC00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무뎌지는</a:t>
            </a:r>
            <a:r>
              <a:rPr lang="ko-KR" altLang="en-US" sz="2700" dirty="0">
                <a:solidFill>
                  <a:srgbClr val="FFC00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 감정들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5B3CA-F6F4-72CE-937B-F718B6A358FF}"/>
              </a:ext>
            </a:extLst>
          </p:cNvPr>
          <p:cNvSpPr txBox="1"/>
          <p:nvPr/>
        </p:nvSpPr>
        <p:spPr>
          <a:xfrm>
            <a:off x="1960806" y="5937278"/>
            <a:ext cx="884166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500" b="1" i="0" u="none" strike="noStrike" dirty="0">
                <a:solidFill>
                  <a:srgbClr val="FF000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공감 피로</a:t>
            </a:r>
            <a:r>
              <a:rPr lang="en-US" altLang="ko-KR" sz="3500" b="1" i="0" u="none" strike="noStrike" dirty="0">
                <a:solidFill>
                  <a:srgbClr val="FF0000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(Compassion Fatigue)</a:t>
            </a:r>
            <a:r>
              <a:rPr lang="ko-KR" altLang="en-US" sz="3500" b="1" i="0" u="none" strike="noStrike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의 상승</a:t>
            </a:r>
            <a:endParaRPr lang="ko-KR" altLang="en-US" sz="3500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C59D63-D11E-5D13-4855-44A1E92AF1C1}"/>
              </a:ext>
            </a:extLst>
          </p:cNvPr>
          <p:cNvSpPr txBox="1"/>
          <p:nvPr/>
        </p:nvSpPr>
        <p:spPr>
          <a:xfrm>
            <a:off x="2475412" y="5499636"/>
            <a:ext cx="7812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해결책 없이 단순히 부정적 사실 나열과 비판보다는 비난의 관점으로</a:t>
            </a:r>
          </a:p>
        </p:txBody>
      </p:sp>
    </p:spTree>
    <p:extLst>
      <p:ext uri="{BB962C8B-B14F-4D97-AF65-F5344CB8AC3E}">
        <p14:creationId xmlns:p14="http://schemas.microsoft.com/office/powerpoint/2010/main" val="365752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" grpId="0"/>
      <p:bldP spid="4" grpId="0"/>
      <p:bldP spid="5" grpId="0"/>
      <p:bldP spid="6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D18EDFA-C50F-C579-8C1E-D827B3817E10}"/>
              </a:ext>
            </a:extLst>
          </p:cNvPr>
          <p:cNvGrpSpPr/>
          <p:nvPr/>
        </p:nvGrpSpPr>
        <p:grpSpPr>
          <a:xfrm>
            <a:off x="2132811" y="1039296"/>
            <a:ext cx="7926378" cy="4779409"/>
            <a:chOff x="2189028" y="1223023"/>
            <a:chExt cx="7926378" cy="477940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E0D6A13-6EB6-3D72-F33F-C9D1588BA762}"/>
                </a:ext>
              </a:extLst>
            </p:cNvPr>
            <p:cNvGrpSpPr/>
            <p:nvPr/>
          </p:nvGrpSpPr>
          <p:grpSpPr>
            <a:xfrm>
              <a:off x="2189028" y="1223023"/>
              <a:ext cx="5400000" cy="3240000"/>
              <a:chOff x="2442258" y="1327628"/>
              <a:chExt cx="5400000" cy="3240000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43CEA42-3543-85EA-7433-0DABA67E0A61}"/>
                  </a:ext>
                </a:extLst>
              </p:cNvPr>
              <p:cNvSpPr/>
              <p:nvPr/>
            </p:nvSpPr>
            <p:spPr>
              <a:xfrm>
                <a:off x="2442258" y="1840373"/>
                <a:ext cx="540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396081E8-30CB-226E-B7FE-F5206A24A052}"/>
                  </a:ext>
                </a:extLst>
              </p:cNvPr>
              <p:cNvSpPr/>
              <p:nvPr/>
            </p:nvSpPr>
            <p:spPr>
              <a:xfrm rot="5400000">
                <a:off x="1382225" y="2902628"/>
                <a:ext cx="324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904151A-F97B-C673-D635-8CF1F23D0388}"/>
                </a:ext>
              </a:extLst>
            </p:cNvPr>
            <p:cNvGrpSpPr/>
            <p:nvPr/>
          </p:nvGrpSpPr>
          <p:grpSpPr>
            <a:xfrm rot="10800000">
              <a:off x="4715406" y="2762432"/>
              <a:ext cx="5400000" cy="3240000"/>
              <a:chOff x="2442258" y="1327628"/>
              <a:chExt cx="5400000" cy="324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91BB4D8-489C-FE03-A9E1-955F1777DD36}"/>
                  </a:ext>
                </a:extLst>
              </p:cNvPr>
              <p:cNvSpPr/>
              <p:nvPr/>
            </p:nvSpPr>
            <p:spPr>
              <a:xfrm>
                <a:off x="2442258" y="1840373"/>
                <a:ext cx="540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8355279-8956-4F55-722E-7BD379E11047}"/>
                  </a:ext>
                </a:extLst>
              </p:cNvPr>
              <p:cNvSpPr/>
              <p:nvPr/>
            </p:nvSpPr>
            <p:spPr>
              <a:xfrm rot="5400000">
                <a:off x="1382225" y="2902628"/>
                <a:ext cx="3240000" cy="90000"/>
              </a:xfrm>
              <a:prstGeom prst="rect">
                <a:avLst/>
              </a:prstGeom>
              <a:solidFill>
                <a:srgbClr val="092E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816A3E0-2367-5CD0-957B-811B8C060285}"/>
              </a:ext>
            </a:extLst>
          </p:cNvPr>
          <p:cNvSpPr txBox="1">
            <a:spLocks/>
          </p:cNvSpPr>
          <p:nvPr/>
        </p:nvSpPr>
        <p:spPr>
          <a:xfrm>
            <a:off x="4197752" y="2411745"/>
            <a:ext cx="3796496" cy="203451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5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프로젝트</a:t>
            </a:r>
            <a:endParaRPr lang="en-US" altLang="ko-KR" sz="5500" dirty="0">
              <a:solidFill>
                <a:srgbClr val="092E87"/>
              </a:solidFill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500" dirty="0">
                <a:solidFill>
                  <a:srgbClr val="092E87"/>
                </a:solidFill>
                <a:latin typeface="바른공군체 Medium" panose="020B0600000101010101" pitchFamily="34" charset="-127"/>
                <a:ea typeface="바른공군체 Medium" panose="020B0600000101010101" pitchFamily="34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527564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2566</TotalTime>
  <Words>1269</Words>
  <Application>Microsoft Office PowerPoint</Application>
  <PresentationFormat>와이드스크린</PresentationFormat>
  <Paragraphs>230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Arial</vt:lpstr>
      <vt:lpstr>리디바탕</vt:lpstr>
      <vt:lpstr>맑은 고딕</vt:lpstr>
      <vt:lpstr>바른공군체 Medium</vt:lpstr>
      <vt:lpstr>Office 테마</vt:lpstr>
      <vt:lpstr>언론 인식 제고를 위한  양질의 뉴스 기사 판별 AI 모델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 문헌 및 출처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뉴스 기사가 유발하는 피로감 해소 및 언론 인식 제고를 위한 AI 모델</dc:title>
  <dc:creator>SongJiyoon</dc:creator>
  <cp:lastModifiedBy>SongJiyoon</cp:lastModifiedBy>
  <cp:revision>34</cp:revision>
  <dcterms:created xsi:type="dcterms:W3CDTF">2023-05-19T23:38:33Z</dcterms:created>
  <dcterms:modified xsi:type="dcterms:W3CDTF">2023-05-23T02:02:55Z</dcterms:modified>
</cp:coreProperties>
</file>